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9" r:id="rId2"/>
    <p:sldId id="311" r:id="rId3"/>
    <p:sldId id="312" r:id="rId4"/>
    <p:sldId id="313" r:id="rId5"/>
    <p:sldId id="314" r:id="rId6"/>
    <p:sldId id="315" r:id="rId7"/>
    <p:sldId id="316" r:id="rId8"/>
    <p:sldId id="317" r:id="rId9"/>
    <p:sldId id="318" r:id="rId10"/>
    <p:sldId id="320" r:id="rId11"/>
    <p:sldId id="321" r:id="rId12"/>
    <p:sldId id="322" r:id="rId13"/>
    <p:sldId id="323" r:id="rId14"/>
    <p:sldId id="324" r:id="rId15"/>
    <p:sldId id="325" r:id="rId16"/>
    <p:sldId id="333" r:id="rId17"/>
    <p:sldId id="335" r:id="rId18"/>
    <p:sldId id="309" r:id="rId19"/>
    <p:sldId id="292" r:id="rId20"/>
    <p:sldId id="293" r:id="rId21"/>
    <p:sldId id="280" r:id="rId22"/>
    <p:sldId id="291" r:id="rId23"/>
    <p:sldId id="281" r:id="rId24"/>
    <p:sldId id="282" r:id="rId25"/>
    <p:sldId id="294" r:id="rId26"/>
    <p:sldId id="295" r:id="rId27"/>
    <p:sldId id="296" r:id="rId28"/>
    <p:sldId id="297" r:id="rId29"/>
    <p:sldId id="298" r:id="rId30"/>
    <p:sldId id="290" r:id="rId31"/>
    <p:sldId id="308" r:id="rId32"/>
    <p:sldId id="306" r:id="rId33"/>
    <p:sldId id="307" r:id="rId34"/>
    <p:sldId id="300" r:id="rId35"/>
    <p:sldId id="301" r:id="rId36"/>
    <p:sldId id="302" r:id="rId37"/>
    <p:sldId id="330" r:id="rId38"/>
    <p:sldId id="331" r:id="rId39"/>
    <p:sldId id="303" r:id="rId40"/>
    <p:sldId id="304" r:id="rId41"/>
    <p:sldId id="305" r:id="rId42"/>
    <p:sldId id="332" r:id="rId4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9" d="100"/>
          <a:sy n="89" d="100"/>
        </p:scale>
        <p:origin x="466" y="67"/>
      </p:cViewPr>
      <p:guideLst/>
    </p:cSldViewPr>
  </p:slideViewPr>
  <p:notesTextViewPr>
    <p:cViewPr>
      <p:scale>
        <a:sx n="1" d="1"/>
        <a:sy n="1" d="1"/>
      </p:scale>
      <p:origin x="0" y="0"/>
    </p:cViewPr>
  </p:notesTextViewPr>
  <p:sorterViewPr>
    <p:cViewPr varScale="1">
      <p:scale>
        <a:sx n="1" d="1"/>
        <a:sy n="1" d="1"/>
      </p:scale>
      <p:origin x="0" y="-1045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166B1-DCDB-412F-96D5-E5429F651D91}" type="datetimeFigureOut">
              <a:rPr kumimoji="1" lang="ja-JP" altLang="en-US" smtClean="0"/>
              <a:t>2016/7/29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CE710-8D13-4F31-A2D9-0A45B58B5579}" type="slidenum">
              <a:rPr kumimoji="1" lang="ja-JP" altLang="en-US" smtClean="0"/>
              <a:t>‹#›</a:t>
            </a:fld>
            <a:endParaRPr kumimoji="1" lang="ja-JP" altLang="en-US"/>
          </a:p>
        </p:txBody>
      </p:sp>
    </p:spTree>
    <p:extLst>
      <p:ext uri="{BB962C8B-B14F-4D97-AF65-F5344CB8AC3E}">
        <p14:creationId xmlns:p14="http://schemas.microsoft.com/office/powerpoint/2010/main" val="23215192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2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8BC49-A950-4B16-B486-C50F3DE7D20F}" type="slidenum">
              <a:rPr lang="en-US" altLang="ja-JP" smtClean="0">
                <a:latin typeface="Arial" pitchFamily="34" charset="0"/>
              </a:rPr>
              <a:pPr/>
              <a:t>2</a:t>
            </a:fld>
            <a:endParaRPr lang="en-US" altLang="ja-JP" smtClean="0">
              <a:latin typeface="Arial" pitchFamily="34" charset="0"/>
            </a:endParaRPr>
          </a:p>
        </p:txBody>
      </p:sp>
    </p:spTree>
    <p:extLst>
      <p:ext uri="{BB962C8B-B14F-4D97-AF65-F5344CB8AC3E}">
        <p14:creationId xmlns:p14="http://schemas.microsoft.com/office/powerpoint/2010/main" val="3163588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54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AF75E23-51CB-4D9D-B01D-B667875E5A53}" type="slidenum">
              <a:rPr lang="ja-JP" altLang="en-US"/>
              <a:pPr eaLnBrk="1" hangingPunct="1"/>
              <a:t>27</a:t>
            </a:fld>
            <a:endParaRPr lang="ja-JP" altLang="en-US"/>
          </a:p>
        </p:txBody>
      </p:sp>
    </p:spTree>
    <p:extLst>
      <p:ext uri="{BB962C8B-B14F-4D97-AF65-F5344CB8AC3E}">
        <p14:creationId xmlns:p14="http://schemas.microsoft.com/office/powerpoint/2010/main" val="4205563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65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767DF43-39E4-4E8B-8A1C-185752A39E82}" type="slidenum">
              <a:rPr lang="ja-JP" altLang="en-US"/>
              <a:pPr eaLnBrk="1" hangingPunct="1"/>
              <a:t>28</a:t>
            </a:fld>
            <a:endParaRPr lang="ja-JP" altLang="en-US"/>
          </a:p>
        </p:txBody>
      </p:sp>
    </p:spTree>
    <p:extLst>
      <p:ext uri="{BB962C8B-B14F-4D97-AF65-F5344CB8AC3E}">
        <p14:creationId xmlns:p14="http://schemas.microsoft.com/office/powerpoint/2010/main" val="382707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75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787DDCD-93B0-4E6C-862E-0A4537BF42B6}" type="slidenum">
              <a:rPr lang="ja-JP" altLang="en-US"/>
              <a:pPr eaLnBrk="1" hangingPunct="1"/>
              <a:t>29</a:t>
            </a:fld>
            <a:endParaRPr lang="ja-JP" altLang="en-US"/>
          </a:p>
        </p:txBody>
      </p:sp>
    </p:spTree>
    <p:extLst>
      <p:ext uri="{BB962C8B-B14F-4D97-AF65-F5344CB8AC3E}">
        <p14:creationId xmlns:p14="http://schemas.microsoft.com/office/powerpoint/2010/main" val="363444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2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2164" name="スライド番号プレースホルダ 3"/>
          <p:cNvSpPr>
            <a:spLocks noGrp="1"/>
          </p:cNvSpPr>
          <p:nvPr>
            <p:ph type="sldNum" sz="quarter" idx="5"/>
          </p:nvPr>
        </p:nvSpPr>
        <p:spPr bwMode="auto">
          <a:noFill/>
          <a:ln>
            <a:miter lim="800000"/>
            <a:headEnd/>
            <a:tailEnd/>
          </a:ln>
        </p:spPr>
        <p:txBody>
          <a:bodyPr/>
          <a:lstStyle/>
          <a:p>
            <a:fld id="{534D3902-8E64-4F3E-B706-3AB0F378C17B}" type="slidenum">
              <a:rPr lang="ja-JP" altLang="en-US"/>
              <a:pPr/>
              <a:t>32</a:t>
            </a:fld>
            <a:endParaRPr lang="ja-JP" altLang="en-US"/>
          </a:p>
        </p:txBody>
      </p:sp>
    </p:spTree>
    <p:extLst>
      <p:ext uri="{BB962C8B-B14F-4D97-AF65-F5344CB8AC3E}">
        <p14:creationId xmlns:p14="http://schemas.microsoft.com/office/powerpoint/2010/main" val="1737249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42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4212" name="スライド番号プレースホルダ 3"/>
          <p:cNvSpPr>
            <a:spLocks noGrp="1"/>
          </p:cNvSpPr>
          <p:nvPr>
            <p:ph type="sldNum" sz="quarter" idx="5"/>
          </p:nvPr>
        </p:nvSpPr>
        <p:spPr bwMode="auto">
          <a:noFill/>
          <a:ln>
            <a:miter lim="800000"/>
            <a:headEnd/>
            <a:tailEnd/>
          </a:ln>
        </p:spPr>
        <p:txBody>
          <a:bodyPr/>
          <a:lstStyle/>
          <a:p>
            <a:fld id="{F16A6E93-B028-414C-B21C-06CEB084363F}" type="slidenum">
              <a:rPr lang="ja-JP" altLang="en-US"/>
              <a:pPr/>
              <a:t>33</a:t>
            </a:fld>
            <a:endParaRPr lang="ja-JP" altLang="en-US"/>
          </a:p>
        </p:txBody>
      </p:sp>
    </p:spTree>
    <p:extLst>
      <p:ext uri="{BB962C8B-B14F-4D97-AF65-F5344CB8AC3E}">
        <p14:creationId xmlns:p14="http://schemas.microsoft.com/office/powerpoint/2010/main" val="25055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8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8308" name="スライド番号プレースホルダ 3"/>
          <p:cNvSpPr>
            <a:spLocks noGrp="1"/>
          </p:cNvSpPr>
          <p:nvPr>
            <p:ph type="sldNum" sz="quarter" idx="5"/>
          </p:nvPr>
        </p:nvSpPr>
        <p:spPr bwMode="auto">
          <a:noFill/>
          <a:ln>
            <a:miter lim="800000"/>
            <a:headEnd/>
            <a:tailEnd/>
          </a:ln>
        </p:spPr>
        <p:txBody>
          <a:bodyPr/>
          <a:lstStyle/>
          <a:p>
            <a:fld id="{39E4A0F6-9C4D-4A64-A8A2-826B696118F5}" type="slidenum">
              <a:rPr lang="ja-JP" altLang="en-US"/>
              <a:pPr/>
              <a:t>34</a:t>
            </a:fld>
            <a:endParaRPr lang="ja-JP" altLang="en-US"/>
          </a:p>
        </p:txBody>
      </p:sp>
    </p:spTree>
    <p:extLst>
      <p:ext uri="{BB962C8B-B14F-4D97-AF65-F5344CB8AC3E}">
        <p14:creationId xmlns:p14="http://schemas.microsoft.com/office/powerpoint/2010/main" val="193928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03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0356" name="スライド番号プレースホルダ 3"/>
          <p:cNvSpPr>
            <a:spLocks noGrp="1"/>
          </p:cNvSpPr>
          <p:nvPr>
            <p:ph type="sldNum" sz="quarter" idx="5"/>
          </p:nvPr>
        </p:nvSpPr>
        <p:spPr bwMode="auto">
          <a:noFill/>
          <a:ln>
            <a:miter lim="800000"/>
            <a:headEnd/>
            <a:tailEnd/>
          </a:ln>
        </p:spPr>
        <p:txBody>
          <a:bodyPr/>
          <a:lstStyle/>
          <a:p>
            <a:fld id="{F4D3BE6B-46BF-460F-BA3E-5C9FA94F6BA6}" type="slidenum">
              <a:rPr lang="ja-JP" altLang="en-US"/>
              <a:pPr/>
              <a:t>35</a:t>
            </a:fld>
            <a:endParaRPr lang="ja-JP" altLang="en-US"/>
          </a:p>
        </p:txBody>
      </p:sp>
    </p:spTree>
    <p:extLst>
      <p:ext uri="{BB962C8B-B14F-4D97-AF65-F5344CB8AC3E}">
        <p14:creationId xmlns:p14="http://schemas.microsoft.com/office/powerpoint/2010/main" val="102164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ln>
            <a:miter lim="800000"/>
            <a:headEnd/>
            <a:tailEnd/>
          </a:ln>
        </p:spPr>
        <p:txBody>
          <a:bodyPr/>
          <a:lstStyle/>
          <a:p>
            <a:fld id="{942B7A6F-18A0-4C19-BB05-910249524060}" type="slidenum">
              <a:rPr lang="ja-JP" altLang="en-US"/>
              <a:pPr/>
              <a:t>36</a:t>
            </a:fld>
            <a:endParaRPr lang="ja-JP" altLang="en-US"/>
          </a:p>
        </p:txBody>
      </p:sp>
    </p:spTree>
    <p:extLst>
      <p:ext uri="{BB962C8B-B14F-4D97-AF65-F5344CB8AC3E}">
        <p14:creationId xmlns:p14="http://schemas.microsoft.com/office/powerpoint/2010/main" val="1148849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DEA73DE-F0BD-4391-8DEE-6180012FD389}" type="slidenum">
              <a:rPr kumimoji="1" lang="ja-JP" altLang="en-US" smtClean="0"/>
              <a:pPr/>
              <a:t>39</a:t>
            </a:fld>
            <a:endParaRPr kumimoji="1" lang="ja-JP" altLang="en-US"/>
          </a:p>
        </p:txBody>
      </p:sp>
    </p:spTree>
    <p:extLst>
      <p:ext uri="{BB962C8B-B14F-4D97-AF65-F5344CB8AC3E}">
        <p14:creationId xmlns:p14="http://schemas.microsoft.com/office/powerpoint/2010/main" val="311640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43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04442DE8-95BF-4D53-B6CA-9D66E3C60814}" type="slidenum">
              <a:rPr lang="ja-JP" altLang="en-US"/>
              <a:pPr/>
              <a:t>40</a:t>
            </a:fld>
            <a:endParaRPr lang="ja-JP" altLang="en-US"/>
          </a:p>
        </p:txBody>
      </p:sp>
    </p:spTree>
    <p:extLst>
      <p:ext uri="{BB962C8B-B14F-4D97-AF65-F5344CB8AC3E}">
        <p14:creationId xmlns:p14="http://schemas.microsoft.com/office/powerpoint/2010/main" val="80468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2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27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68BC49-A950-4B16-B486-C50F3DE7D20F}" type="slidenum">
              <a:rPr lang="en-US" altLang="ja-JP" smtClean="0">
                <a:latin typeface="Arial" pitchFamily="34" charset="0"/>
              </a:rPr>
              <a:pPr/>
              <a:t>3</a:t>
            </a:fld>
            <a:endParaRPr lang="en-US" altLang="ja-JP" smtClean="0">
              <a:latin typeface="Arial" pitchFamily="34" charset="0"/>
            </a:endParaRPr>
          </a:p>
        </p:txBody>
      </p:sp>
    </p:spTree>
    <p:extLst>
      <p:ext uri="{BB962C8B-B14F-4D97-AF65-F5344CB8AC3E}">
        <p14:creationId xmlns:p14="http://schemas.microsoft.com/office/powerpoint/2010/main" val="3629702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84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C578DBD-14CA-4403-B62A-DF2F29293C27}" type="slidenum">
              <a:rPr lang="ja-JP" altLang="en-US"/>
              <a:pPr/>
              <a:t>41</a:t>
            </a:fld>
            <a:endParaRPr lang="ja-JP" altLang="en-US"/>
          </a:p>
        </p:txBody>
      </p:sp>
    </p:spTree>
    <p:extLst>
      <p:ext uri="{BB962C8B-B14F-4D97-AF65-F5344CB8AC3E}">
        <p14:creationId xmlns:p14="http://schemas.microsoft.com/office/powerpoint/2010/main" val="225057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4</a:t>
            </a:fld>
            <a:endParaRPr kumimoji="1" lang="ja-JP" altLang="en-US"/>
          </a:p>
        </p:txBody>
      </p:sp>
    </p:spTree>
    <p:extLst>
      <p:ext uri="{BB962C8B-B14F-4D97-AF65-F5344CB8AC3E}">
        <p14:creationId xmlns:p14="http://schemas.microsoft.com/office/powerpoint/2010/main" val="367426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7</a:t>
            </a:fld>
            <a:endParaRPr kumimoji="1" lang="ja-JP" altLang="en-US"/>
          </a:p>
        </p:txBody>
      </p:sp>
    </p:spTree>
    <p:extLst>
      <p:ext uri="{BB962C8B-B14F-4D97-AF65-F5344CB8AC3E}">
        <p14:creationId xmlns:p14="http://schemas.microsoft.com/office/powerpoint/2010/main" val="324254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8</a:t>
            </a:fld>
            <a:endParaRPr kumimoji="1" lang="ja-JP" altLang="en-US"/>
          </a:p>
        </p:txBody>
      </p:sp>
    </p:spTree>
    <p:extLst>
      <p:ext uri="{BB962C8B-B14F-4D97-AF65-F5344CB8AC3E}">
        <p14:creationId xmlns:p14="http://schemas.microsoft.com/office/powerpoint/2010/main" val="234037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9</a:t>
            </a:fld>
            <a:endParaRPr kumimoji="1" lang="ja-JP" altLang="en-US"/>
          </a:p>
        </p:txBody>
      </p:sp>
    </p:spTree>
    <p:extLst>
      <p:ext uri="{BB962C8B-B14F-4D97-AF65-F5344CB8AC3E}">
        <p14:creationId xmlns:p14="http://schemas.microsoft.com/office/powerpoint/2010/main" val="344389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340C91-93B2-401F-998D-16D3520C07C9}" type="slidenum">
              <a:rPr kumimoji="1" lang="ja-JP" altLang="en-US" smtClean="0"/>
              <a:pPr/>
              <a:t>11</a:t>
            </a:fld>
            <a:endParaRPr kumimoji="1" lang="ja-JP" altLang="en-US"/>
          </a:p>
        </p:txBody>
      </p:sp>
    </p:spTree>
    <p:extLst>
      <p:ext uri="{BB962C8B-B14F-4D97-AF65-F5344CB8AC3E}">
        <p14:creationId xmlns:p14="http://schemas.microsoft.com/office/powerpoint/2010/main" val="257327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25</a:t>
            </a:fld>
            <a:endParaRPr kumimoji="1" lang="ja-JP" altLang="en-US"/>
          </a:p>
        </p:txBody>
      </p:sp>
    </p:spTree>
    <p:extLst>
      <p:ext uri="{BB962C8B-B14F-4D97-AF65-F5344CB8AC3E}">
        <p14:creationId xmlns:p14="http://schemas.microsoft.com/office/powerpoint/2010/main" val="289853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26</a:t>
            </a:fld>
            <a:endParaRPr kumimoji="1" lang="ja-JP" altLang="en-US"/>
          </a:p>
        </p:txBody>
      </p:sp>
    </p:spTree>
    <p:extLst>
      <p:ext uri="{BB962C8B-B14F-4D97-AF65-F5344CB8AC3E}">
        <p14:creationId xmlns:p14="http://schemas.microsoft.com/office/powerpoint/2010/main" val="251308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264558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665744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294937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64257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46521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87190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2750807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45449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17590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88277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47A009D-864A-413F-8EEA-0D8FD8B7078F}" type="datetimeFigureOut">
              <a:rPr kumimoji="1" lang="ja-JP" altLang="en-US" smtClean="0"/>
              <a:t>2016/7/29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3347596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A009D-864A-413F-8EEA-0D8FD8B7078F}" type="datetimeFigureOut">
              <a:rPr kumimoji="1" lang="ja-JP" altLang="en-US" smtClean="0"/>
              <a:t>2016/7/29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46788-7259-46E6-A77F-D85F09EFD2BE}" type="slidenum">
              <a:rPr kumimoji="1" lang="ja-JP" altLang="en-US" smtClean="0"/>
              <a:t>‹#›</a:t>
            </a:fld>
            <a:endParaRPr kumimoji="1" lang="ja-JP" altLang="en-US"/>
          </a:p>
        </p:txBody>
      </p:sp>
    </p:spTree>
    <p:extLst>
      <p:ext uri="{BB962C8B-B14F-4D97-AF65-F5344CB8AC3E}">
        <p14:creationId xmlns:p14="http://schemas.microsoft.com/office/powerpoint/2010/main" val="1304370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youtu.be/UXfsZy5Ru_8" TargetMode="External"/><Relationship Id="rId5" Type="http://schemas.openxmlformats.org/officeDocument/2006/relationships/image" Target="../media/image3.jpeg"/><Relationship Id="rId4" Type="http://schemas.openxmlformats.org/officeDocument/2006/relationships/hyperlink" Target="https://youtu.be/vmkaVoLoFE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Sq4M3nvX6I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Sq4M3nvX6Io" TargetMode="External"/><Relationship Id="rId2" Type="http://schemas.openxmlformats.org/officeDocument/2006/relationships/hyperlink" Target="http://jinryu.jp/blog/?p=359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UXfsZy5Ru_8" TargetMode="Externa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10.jpeg"/><Relationship Id="rId4" Type="http://schemas.openxmlformats.org/officeDocument/2006/relationships/hyperlink" Target="https://youtu.be/uJOLxHeesxo"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r25.yahoo.co.jp/fushigi/wxr_detail/?id=20140410-00035672-r25&amp;c=0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gizmodo.jp/2015/06/post_17411.html" TargetMode="External"/><Relationship Id="rId2" Type="http://schemas.openxmlformats.org/officeDocument/2006/relationships/hyperlink" Target="http://www.gizmodo.jp/2015/07/ai.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Sq4M3nvX6Io" TargetMode="External"/><Relationship Id="rId2" Type="http://schemas.openxmlformats.org/officeDocument/2006/relationships/hyperlink" Target="http://jinryu.jp/blog/?p=3597" TargetMode="External"/><Relationship Id="rId1" Type="http://schemas.openxmlformats.org/officeDocument/2006/relationships/slideLayout" Target="../slideLayouts/slideLayout2.xml"/><Relationship Id="rId4" Type="http://schemas.openxmlformats.org/officeDocument/2006/relationships/hyperlink" Target="https://www.g-contents.jp/2015/data/2_aihr.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35170" y="767752"/>
            <a:ext cx="8947030" cy="4821490"/>
          </a:xfrm>
          <a:solidFill>
            <a:srgbClr val="FFFF00"/>
          </a:solidFill>
          <a:ln>
            <a:solidFill>
              <a:schemeClr val="accent1"/>
            </a:solidFill>
          </a:ln>
        </p:spPr>
        <p:txBody>
          <a:bodyPr>
            <a:normAutofit/>
          </a:bodyPr>
          <a:lstStyle/>
          <a:p>
            <a:r>
              <a:rPr lang="ja-JP" altLang="en-US" b="1" dirty="0" smtClean="0"/>
              <a:t>第六回</a:t>
            </a:r>
            <a:r>
              <a:rPr lang="en-US" altLang="ja-JP" b="1" dirty="0" smtClean="0"/>
              <a:t/>
            </a:r>
            <a:br>
              <a:rPr lang="en-US" altLang="ja-JP" b="1" dirty="0" smtClean="0"/>
            </a:br>
            <a:r>
              <a:rPr lang="ja-JP" altLang="ja-JP" b="1" dirty="0" smtClean="0"/>
              <a:t>脳</a:t>
            </a:r>
            <a:r>
              <a:rPr lang="ja-JP" altLang="en-US" b="1" dirty="0" smtClean="0"/>
              <a:t>科学と</a:t>
            </a:r>
            <a:r>
              <a:rPr lang="ja-JP" altLang="ja-JP" b="1" dirty="0" smtClean="0"/>
              <a:t>観光</a:t>
            </a:r>
            <a:r>
              <a:rPr lang="en-US" altLang="ja-JP" b="1" dirty="0" smtClean="0"/>
              <a:t/>
            </a:r>
            <a:br>
              <a:rPr lang="en-US" altLang="ja-JP" b="1" dirty="0" smtClean="0"/>
            </a:br>
            <a:r>
              <a:rPr lang="en-US" altLang="ja-JP" b="1" dirty="0" smtClean="0"/>
              <a:t/>
            </a:r>
            <a:br>
              <a:rPr lang="en-US" altLang="ja-JP" b="1" dirty="0" smtClean="0"/>
            </a:br>
            <a:r>
              <a:rPr lang="ja-JP" altLang="ja-JP" b="1" dirty="0" smtClean="0"/>
              <a:t>～</a:t>
            </a:r>
            <a:r>
              <a:rPr lang="ja-JP" altLang="ja-JP" b="1" dirty="0"/>
              <a:t>脳科学の進展が導く観光学研究の未来</a:t>
            </a:r>
            <a:r>
              <a:rPr lang="ja-JP" altLang="ja-JP" b="1" dirty="0" smtClean="0"/>
              <a:t>～</a:t>
            </a:r>
            <a:endParaRPr kumimoji="1" lang="ja-JP" altLang="en-US" dirty="0"/>
          </a:p>
        </p:txBody>
      </p:sp>
    </p:spTree>
    <p:extLst>
      <p:ext uri="{BB962C8B-B14F-4D97-AF65-F5344CB8AC3E}">
        <p14:creationId xmlns:p14="http://schemas.microsoft.com/office/powerpoint/2010/main" val="385114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ja-JP" b="1" dirty="0"/>
              <a:t>知覚と認知のメカニズムの解明</a:t>
            </a:r>
            <a:r>
              <a:rPr lang="ja-JP" altLang="ja-JP" b="1" dirty="0" smtClean="0"/>
              <a:t>と</a:t>
            </a:r>
            <a:r>
              <a:rPr lang="en-US" altLang="ja-JP" b="1" dirty="0" smtClean="0"/>
              <a:t/>
            </a:r>
            <a:br>
              <a:rPr lang="en-US" altLang="ja-JP" b="1" dirty="0" smtClean="0"/>
            </a:br>
            <a:r>
              <a:rPr lang="ja-JP" altLang="ja-JP" b="1" dirty="0" smtClean="0"/>
              <a:t>観</a:t>
            </a:r>
            <a:r>
              <a:rPr lang="ja-JP" altLang="ja-JP" b="1" dirty="0"/>
              <a:t>光学</a:t>
            </a:r>
            <a:r>
              <a:rPr lang="ja-JP" altLang="ja-JP" b="1" dirty="0" smtClean="0"/>
              <a:t>研究</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観光</a:t>
            </a:r>
            <a:r>
              <a:rPr lang="ja-JP" altLang="ja-JP" dirty="0"/>
              <a:t>対象は人間の認識が作り出すものという理解に立てば、視覚等のメカニズムが数式レベルで解明されるようになればなるほど、視覚等を効率的に活用した観光資源や街づくりが可能となる。</a:t>
            </a:r>
          </a:p>
          <a:p>
            <a:r>
              <a:rPr lang="ja-JP" altLang="ja-JP" dirty="0"/>
              <a:t>視覚メカニズム、錯覚メカニズムの活用が当たり前になることから、錯覚観光が非日常ではなくなる。全国各地では、偶然に形成された「おばけ坂</a:t>
            </a:r>
            <a:r>
              <a:rPr lang="ja-JP" altLang="ja-JP" dirty="0" smtClean="0"/>
              <a:t>」が</a:t>
            </a:r>
            <a:r>
              <a:rPr lang="ja-JP" altLang="ja-JP" dirty="0"/>
              <a:t>観光資源化されている。それどころか今後は、都市景観でも錯覚メカニズムを織り込んだ「都市錯視</a:t>
            </a:r>
            <a:r>
              <a:rPr lang="ja-JP" altLang="ja-JP" dirty="0" smtClean="0"/>
              <a:t>」が</a:t>
            </a:r>
            <a:r>
              <a:rPr lang="ja-JP" altLang="ja-JP" dirty="0"/>
              <a:t>人工的に生み出されるであろう</a:t>
            </a:r>
            <a:r>
              <a:rPr lang="ja-JP" altLang="ja-JP" dirty="0" smtClean="0"/>
              <a:t>。</a:t>
            </a:r>
            <a:endParaRPr lang="ja-JP" altLang="ja-JP" dirty="0"/>
          </a:p>
        </p:txBody>
      </p:sp>
    </p:spTree>
    <p:extLst>
      <p:ext uri="{BB962C8B-B14F-4D97-AF65-F5344CB8AC3E}">
        <p14:creationId xmlns:p14="http://schemas.microsoft.com/office/powerpoint/2010/main" val="3498772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お化け坂</a:t>
            </a:r>
            <a:endParaRPr kumimoji="1" lang="ja-JP" altLang="en-US" dirty="0"/>
          </a:p>
        </p:txBody>
      </p:sp>
      <p:pic>
        <p:nvPicPr>
          <p:cNvPr id="4" name="図 3"/>
          <p:cNvPicPr>
            <a:picLocks noChangeAspect="1"/>
          </p:cNvPicPr>
          <p:nvPr/>
        </p:nvPicPr>
        <p:blipFill rotWithShape="1">
          <a:blip r:embed="rId3"/>
          <a:srcRect l="23844" t="13842" r="45499" b="49824"/>
          <a:stretch/>
        </p:blipFill>
        <p:spPr>
          <a:xfrm>
            <a:off x="1775520" y="1916832"/>
            <a:ext cx="4536504" cy="3024336"/>
          </a:xfrm>
          <a:prstGeom prst="rect">
            <a:avLst/>
          </a:prstGeom>
        </p:spPr>
      </p:pic>
      <p:sp>
        <p:nvSpPr>
          <p:cNvPr id="5" name="正方形/長方形 4"/>
          <p:cNvSpPr/>
          <p:nvPr/>
        </p:nvSpPr>
        <p:spPr>
          <a:xfrm>
            <a:off x="2207568" y="5363924"/>
            <a:ext cx="3164200" cy="369332"/>
          </a:xfrm>
          <a:prstGeom prst="rect">
            <a:avLst/>
          </a:prstGeom>
        </p:spPr>
        <p:txBody>
          <a:bodyPr wrap="square">
            <a:spAutoFit/>
          </a:bodyPr>
          <a:lstStyle/>
          <a:p>
            <a:r>
              <a:rPr lang="en-US" altLang="ja-JP" u="sng" dirty="0">
                <a:hlinkClick r:id="rId4"/>
              </a:rPr>
              <a:t>https://youtu.be/vmkaVoLoFEU</a:t>
            </a:r>
            <a:endParaRPr lang="ja-JP" altLang="ja-JP" dirty="0"/>
          </a:p>
        </p:txBody>
      </p:sp>
      <p:pic>
        <p:nvPicPr>
          <p:cNvPr id="1026" name="Picture 2" descr="https://encrypted-tbn2.gstatic.com/images?q=tbn:ANd9GcQFbkp4pG5yNjFAVcdy_Nv5u9lf7Pq4Bb8M8OqW_WQJJiUeFN3N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944" y="2420888"/>
            <a:ext cx="5143248" cy="385743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991562" y="1835532"/>
            <a:ext cx="3064878" cy="923330"/>
          </a:xfrm>
          <a:prstGeom prst="rect">
            <a:avLst/>
          </a:prstGeom>
        </p:spPr>
        <p:txBody>
          <a:bodyPr wrap="none">
            <a:spAutoFit/>
          </a:bodyPr>
          <a:lstStyle/>
          <a:p>
            <a:r>
              <a:rPr lang="ja-JP" altLang="en-US" dirty="0">
                <a:hlinkClick r:id="rId6"/>
              </a:rPr>
              <a:t>https://youtu.be/UXfsZy5Ru_8</a:t>
            </a:r>
            <a:endParaRPr lang="en-US" altLang="ja-JP" dirty="0"/>
          </a:p>
          <a:p>
            <a:endParaRPr lang="en-US" altLang="ja-JP" dirty="0"/>
          </a:p>
          <a:p>
            <a:endParaRPr lang="ja-JP" altLang="en-US" dirty="0"/>
          </a:p>
        </p:txBody>
      </p:sp>
    </p:spTree>
    <p:extLst>
      <p:ext uri="{BB962C8B-B14F-4D97-AF65-F5344CB8AC3E}">
        <p14:creationId xmlns:p14="http://schemas.microsoft.com/office/powerpoint/2010/main" val="1990514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ja-JP" dirty="0"/>
              <a:t>都市錯視</a:t>
            </a:r>
            <a:endParaRPr kumimoji="1" lang="ja-JP" altLang="en-US" dirty="0"/>
          </a:p>
        </p:txBody>
      </p:sp>
      <p:pic>
        <p:nvPicPr>
          <p:cNvPr id="2054" name="Picture 6" descr="http://www.araiweb.matrix.jp/VisionScience/BuildingIllus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1268760"/>
            <a:ext cx="4176464" cy="3130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raiweb.matrix.jp/VisionScience/BuildingIllu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628801"/>
            <a:ext cx="4419183"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raiweb.matrix.jp/VisionScience/Osaka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12" y="4725144"/>
            <a:ext cx="2915816" cy="202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513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非言語情報処理</a:t>
            </a:r>
            <a:endParaRPr kumimoji="1" lang="ja-JP" altLang="en-US" dirty="0"/>
          </a:p>
        </p:txBody>
      </p:sp>
      <p:sp>
        <p:nvSpPr>
          <p:cNvPr id="3" name="コンテンツ プレースホルダー 2"/>
          <p:cNvSpPr>
            <a:spLocks noGrp="1"/>
          </p:cNvSpPr>
          <p:nvPr>
            <p:ph idx="1"/>
          </p:nvPr>
        </p:nvSpPr>
        <p:spPr>
          <a:xfrm>
            <a:off x="1524000" y="1600200"/>
            <a:ext cx="9144000" cy="5429200"/>
          </a:xfrm>
        </p:spPr>
        <p:txBody>
          <a:bodyPr>
            <a:normAutofit fontScale="92500" lnSpcReduction="20000"/>
          </a:bodyPr>
          <a:lstStyle/>
          <a:p>
            <a:r>
              <a:rPr lang="ja-JP" altLang="ja-JP" dirty="0"/>
              <a:t>　「フルーティーな味わい」といったようにこれまで言葉で表現できない感覚を無理やり言葉で表現してきたが、コミュニケーション手段としては限界があったが、感性研究が進展すれば、味覚、臭覚等の数量化を可能とするであろう。ビックデータの収集による臨床的な対応までには時間を要するであろうが、年齢、性別等の分類による対応は可能になるに違いない。</a:t>
            </a:r>
          </a:p>
          <a:p>
            <a:r>
              <a:rPr lang="ja-JP" altLang="ja-JP" dirty="0"/>
              <a:t>聴覚メカニズムの解明も進んでいるから、心地よい音、音楽あるいは耳障りな音の分析は進歩している。子供の注意を引く音はコマーシャルに活用されている。</a:t>
            </a:r>
          </a:p>
          <a:p>
            <a:r>
              <a:rPr lang="ja-JP" altLang="ja-JP" dirty="0"/>
              <a:t>翻訳不可能な字句「おもてなし」も使用されなくなるに違いない。実用技術的ではあるかもしれないが、非科学的なレベルにとどまるホスピタリティー研究も構造改革される。</a:t>
            </a:r>
          </a:p>
          <a:p>
            <a:r>
              <a:rPr lang="ja-JP" altLang="ja-JP" dirty="0"/>
              <a:t>その総合体としての人を移動させる「力」により行動する人がいわゆる観光客であり、当該行動を「観光行動」という同義語反復がここでも発生する。観光資源を論じることは観光行動を論じることと本質的な違いがないことに賢明な読者は気が付くであろう</a:t>
            </a:r>
            <a:r>
              <a:rPr lang="ja-JP" altLang="ja-JP" dirty="0" smtClean="0"/>
              <a:t>。</a:t>
            </a:r>
            <a:endParaRPr lang="ja-JP" altLang="ja-JP" dirty="0"/>
          </a:p>
        </p:txBody>
      </p:sp>
    </p:spTree>
    <p:extLst>
      <p:ext uri="{BB962C8B-B14F-4D97-AF65-F5344CB8AC3E}">
        <p14:creationId xmlns:p14="http://schemas.microsoft.com/office/powerpoint/2010/main" val="2882399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ja-JP" b="1" dirty="0"/>
              <a:t>　ウェアラブルデバイスによる観光学研究の構造改革</a:t>
            </a:r>
            <a:endParaRPr lang="ja-JP" altLang="ja-JP" dirty="0"/>
          </a:p>
        </p:txBody>
      </p:sp>
      <p:sp>
        <p:nvSpPr>
          <p:cNvPr id="4" name="コンテンツ プレースホルダー 2"/>
          <p:cNvSpPr>
            <a:spLocks noGrp="1"/>
          </p:cNvSpPr>
          <p:nvPr>
            <p:ph idx="1"/>
          </p:nvPr>
        </p:nvSpPr>
        <p:spPr/>
        <p:txBody>
          <a:bodyPr>
            <a:normAutofit/>
          </a:bodyPr>
          <a:lstStyle/>
          <a:p>
            <a:r>
              <a:rPr lang="ja-JP" altLang="ja-JP" dirty="0" smtClean="0"/>
              <a:t>都</a:t>
            </a:r>
            <a:r>
              <a:rPr lang="ja-JP" altLang="ja-JP" dirty="0"/>
              <a:t>名所図会は江戸時代に大成功を収めたガイドブックである。川柳「ほう杖で路銀いらずの名所図会」にあるとおり、擬似的な旅をするための書物としても楽しまれもした。</a:t>
            </a:r>
          </a:p>
          <a:p>
            <a:r>
              <a:rPr lang="ja-JP" altLang="ja-JP" dirty="0"/>
              <a:t>位置情報、地図情報を搭載したスマホの出現は、在来型の観光ガイドブックの存在を脅かしている。</a:t>
            </a:r>
            <a:r>
              <a:rPr lang="en-US" altLang="ja-JP" dirty="0"/>
              <a:t>Google Map</a:t>
            </a:r>
            <a:r>
              <a:rPr lang="ja-JP" altLang="ja-JP" dirty="0"/>
              <a:t>や</a:t>
            </a:r>
            <a:r>
              <a:rPr lang="en-US" altLang="ja-JP" dirty="0"/>
              <a:t>Street View</a:t>
            </a:r>
            <a:r>
              <a:rPr lang="ja-JP" altLang="ja-JP" dirty="0"/>
              <a:t>など様々な無料アプリが供給され、観光資源の案内ガイドブックとして使用されている。いずれ</a:t>
            </a:r>
            <a:r>
              <a:rPr lang="en-US" altLang="ja-JP" dirty="0"/>
              <a:t>GOOGLE</a:t>
            </a:r>
            <a:r>
              <a:rPr lang="ja-JP" altLang="ja-JP" dirty="0"/>
              <a:t>に代表される無償ビジネスモデルに吸収されてゆくであろう</a:t>
            </a:r>
            <a:r>
              <a:rPr lang="ja-JP" altLang="ja-JP" dirty="0" smtClean="0"/>
              <a:t>。</a:t>
            </a:r>
            <a:endParaRPr lang="ja-JP" altLang="ja-JP" dirty="0"/>
          </a:p>
        </p:txBody>
      </p:sp>
    </p:spTree>
    <p:extLst>
      <p:ext uri="{BB962C8B-B14F-4D97-AF65-F5344CB8AC3E}">
        <p14:creationId xmlns:p14="http://schemas.microsoft.com/office/powerpoint/2010/main" val="297263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ウェアラブル・デバイス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　</a:t>
            </a:r>
            <a:r>
              <a:rPr lang="en-US" altLang="ja-JP" dirty="0"/>
              <a:t>Google Glass</a:t>
            </a:r>
            <a:r>
              <a:rPr lang="ja-JP" altLang="ja-JP" dirty="0"/>
              <a:t>をはじめウェアラブルデバイスの進歩は、観光学研究に科学的なデータを大量に提供する時代をもたらす。位置情報を装備したウェアラブルデバイスは、住所、年齢、性別等の観光者の属性はもとより、観光行動の詳細をリアルタイムで把握しデータベース化する。漠然とした浅草寺という対象ではなく、浅草寺のどの部分に観光者の視線が向いているかまで把握できるように進化している。しかも観光者の感性データ（好き度等）まで連動して把握することができるようになる。これらの位置情報等のビックデータは個人が興味を持つ観光対象に臨床的な対応を可能とするようになるのである</a:t>
            </a:r>
            <a:r>
              <a:rPr lang="ja-JP" altLang="ja-JP" dirty="0" smtClean="0"/>
              <a:t>。</a:t>
            </a:r>
            <a:endParaRPr lang="ja-JP" altLang="ja-JP" dirty="0"/>
          </a:p>
        </p:txBody>
      </p:sp>
    </p:spTree>
    <p:extLst>
      <p:ext uri="{BB962C8B-B14F-4D97-AF65-F5344CB8AC3E}">
        <p14:creationId xmlns:p14="http://schemas.microsoft.com/office/powerpoint/2010/main" val="1743420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ja-JP" b="1" dirty="0" smtClean="0"/>
              <a:t>感性</a:t>
            </a:r>
            <a:endParaRPr kumimoji="1" lang="ja-JP" altLang="en-US" dirty="0"/>
          </a:p>
        </p:txBody>
      </p:sp>
      <p:sp>
        <p:nvSpPr>
          <p:cNvPr id="3" name="コンテンツ プレースホルダー 2"/>
          <p:cNvSpPr>
            <a:spLocks noGrp="1"/>
          </p:cNvSpPr>
          <p:nvPr>
            <p:ph idx="1"/>
          </p:nvPr>
        </p:nvSpPr>
        <p:spPr>
          <a:xfrm>
            <a:off x="345057" y="1825625"/>
            <a:ext cx="11008743" cy="4928858"/>
          </a:xfrm>
        </p:spPr>
        <p:txBody>
          <a:bodyPr>
            <a:normAutofit/>
          </a:bodyPr>
          <a:lstStyle/>
          <a:p>
            <a:r>
              <a:rPr lang="ja-JP" altLang="ja-JP" sz="3600" dirty="0" smtClean="0"/>
              <a:t>人間</a:t>
            </a:r>
            <a:r>
              <a:rPr lang="ja-JP" altLang="ja-JP" sz="3600" dirty="0"/>
              <a:t>の脳は電子回路であり、情報処理をしている。その脳波信号を解析研究した結果、人間の脳波の周波数はほぼ０～３０ヘルツの領域に収まり、その周波数の組み合わせで、その時の気持ちや心理をより正確に把握でき、より深く人間が理解できるようにもなってきている。人によって味の感覚や好きな食べ物は違っているが、美味しいと感じたときに出る脳波は一緒ということが分かってきた結果、食べているときに美味しいと感じているかどうかが分かるようになった</a:t>
            </a:r>
            <a:r>
              <a:rPr lang="ja-JP" altLang="ja-JP" sz="3600" dirty="0" smtClean="0"/>
              <a:t>。</a:t>
            </a:r>
            <a:endParaRPr lang="ja-JP" altLang="ja-JP" sz="3600" dirty="0"/>
          </a:p>
        </p:txBody>
      </p:sp>
    </p:spTree>
    <p:extLst>
      <p:ext uri="{BB962C8B-B14F-4D97-AF65-F5344CB8AC3E}">
        <p14:creationId xmlns:p14="http://schemas.microsoft.com/office/powerpoint/2010/main" val="2227203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0073"/>
            <a:ext cx="10515600" cy="1368695"/>
          </a:xfrm>
          <a:ln>
            <a:solidFill>
              <a:schemeClr val="accent1"/>
            </a:solidFill>
          </a:ln>
        </p:spPr>
        <p:txBody>
          <a:bodyPr>
            <a:normAutofit/>
          </a:bodyPr>
          <a:lstStyle/>
          <a:p>
            <a:pPr algn="ctr"/>
            <a:r>
              <a:rPr lang="ja-JP" altLang="ja-JP" dirty="0"/>
              <a:t>実証</a:t>
            </a:r>
            <a:r>
              <a:rPr lang="ja-JP" altLang="ja-JP" dirty="0" smtClean="0"/>
              <a:t>実験</a:t>
            </a:r>
            <a:r>
              <a:rPr lang="en-US" altLang="ja-JP" dirty="0" smtClean="0"/>
              <a:t/>
            </a:r>
            <a:br>
              <a:rPr lang="en-US" altLang="ja-JP" dirty="0" smtClean="0"/>
            </a:br>
            <a:r>
              <a:rPr lang="en-US" altLang="ja-JP" dirty="0">
                <a:hlinkClick r:id="rId2"/>
              </a:rPr>
              <a:t>https://</a:t>
            </a:r>
            <a:r>
              <a:rPr lang="en-US" altLang="ja-JP" dirty="0" smtClean="0">
                <a:hlinkClick r:id="rId2"/>
              </a:rPr>
              <a:t>youtu.be/Sq4M3nvX6Io</a:t>
            </a:r>
            <a:endParaRPr kumimoji="1" lang="ja-JP" altLang="en-US" dirty="0"/>
          </a:p>
        </p:txBody>
      </p:sp>
      <p:sp>
        <p:nvSpPr>
          <p:cNvPr id="3" name="コンテンツ プレースホルダー 2"/>
          <p:cNvSpPr>
            <a:spLocks noGrp="1"/>
          </p:cNvSpPr>
          <p:nvPr>
            <p:ph idx="1"/>
          </p:nvPr>
        </p:nvSpPr>
        <p:spPr>
          <a:xfrm>
            <a:off x="250167" y="1388768"/>
            <a:ext cx="11542142" cy="5348461"/>
          </a:xfrm>
        </p:spPr>
        <p:txBody>
          <a:bodyPr>
            <a:normAutofit fontScale="85000" lnSpcReduction="10000"/>
          </a:bodyPr>
          <a:lstStyle/>
          <a:p>
            <a:r>
              <a:rPr lang="ja-JP" altLang="ja-JP" sz="4100" dirty="0">
                <a:solidFill>
                  <a:srgbClr val="FF0000"/>
                </a:solidFill>
              </a:rPr>
              <a:t>脳波の簡易測定器</a:t>
            </a:r>
            <a:r>
              <a:rPr lang="ja-JP" altLang="ja-JP" sz="4100" dirty="0"/>
              <a:t>の実用性について、</a:t>
            </a:r>
            <a:r>
              <a:rPr lang="en-US" altLang="ja-JP" sz="4100" dirty="0"/>
              <a:t>2015</a:t>
            </a:r>
            <a:r>
              <a:rPr lang="ja-JP" altLang="ja-JP" sz="4100" dirty="0"/>
              <a:t>年</a:t>
            </a:r>
            <a:r>
              <a:rPr lang="en-US" altLang="ja-JP" sz="4100" dirty="0"/>
              <a:t>10</a:t>
            </a:r>
            <a:r>
              <a:rPr lang="ja-JP" altLang="ja-JP" sz="4100" dirty="0"/>
              <a:t>月</a:t>
            </a:r>
            <a:r>
              <a:rPr lang="en-US" altLang="ja-JP" sz="4100" dirty="0"/>
              <a:t>29</a:t>
            </a:r>
            <a:r>
              <a:rPr lang="ja-JP" altLang="ja-JP" sz="4100" dirty="0"/>
              <a:t>日にスカイツリー、浅草及び秋葉原において</a:t>
            </a:r>
            <a:r>
              <a:rPr lang="en-US" altLang="ja-JP" sz="4100" dirty="0"/>
              <a:t>g-</a:t>
            </a:r>
            <a:r>
              <a:rPr lang="ja-JP" altLang="ja-JP" sz="4100" dirty="0"/>
              <a:t>コンテンツ流通推進協議会による実証</a:t>
            </a:r>
            <a:r>
              <a:rPr lang="ja-JP" altLang="ja-JP" sz="4100" dirty="0" smtClean="0"/>
              <a:t>実験が</a:t>
            </a:r>
            <a:r>
              <a:rPr lang="ja-JP" altLang="ja-JP" sz="4100" dirty="0"/>
              <a:t>行われた。被験者が外国人留学生</a:t>
            </a:r>
            <a:r>
              <a:rPr lang="en-US" altLang="ja-JP" sz="4100" dirty="0"/>
              <a:t>2</a:t>
            </a:r>
            <a:r>
              <a:rPr lang="ja-JP" altLang="ja-JP" sz="4100" dirty="0"/>
              <a:t>名を含む</a:t>
            </a:r>
            <a:r>
              <a:rPr lang="en-US" altLang="ja-JP" sz="4100" dirty="0"/>
              <a:t>3</a:t>
            </a:r>
            <a:r>
              <a:rPr lang="ja-JP" altLang="ja-JP" sz="4100" dirty="0"/>
              <a:t>名と少数であったにもかかわらず、この手法の有効性が実証された。脳波から</a:t>
            </a:r>
            <a:r>
              <a:rPr lang="ja-JP" altLang="ja-JP" sz="4100" dirty="0">
                <a:solidFill>
                  <a:srgbClr val="FF0000"/>
                </a:solidFill>
              </a:rPr>
              <a:t>五つの感性</a:t>
            </a:r>
            <a:r>
              <a:rPr lang="ja-JP" altLang="ja-JP" sz="4100" dirty="0"/>
              <a:t>（</a:t>
            </a:r>
            <a:r>
              <a:rPr lang="ja-JP" altLang="ja-JP" sz="4100" dirty="0">
                <a:solidFill>
                  <a:srgbClr val="FF0000"/>
                </a:solidFill>
              </a:rPr>
              <a:t>好き、興味、集中、ストレス、眠気</a:t>
            </a:r>
            <a:r>
              <a:rPr lang="ja-JP" altLang="ja-JP" sz="4100" dirty="0"/>
              <a:t>）を簡易的に分析した</a:t>
            </a:r>
            <a:r>
              <a:rPr lang="ja-JP" altLang="ja-JP" sz="4100" dirty="0" smtClean="0"/>
              <a:t>。</a:t>
            </a:r>
            <a:endParaRPr lang="ja-JP" altLang="ja-JP" sz="4100" dirty="0"/>
          </a:p>
          <a:p>
            <a:r>
              <a:rPr lang="ja-JP" altLang="ja-JP" sz="4100" dirty="0"/>
              <a:t>人流概念を思索すると、人間の行動には法則性があるのかという命題に行き着く。言い換えれば、時間の使い方は意思により自由になるかということである。ウェアラブル・デバイスにより得られるビッグデータを基に、人間や社会に普遍的に見られる法則等を帰納的に明らかにする試みが行われ始めているからである。</a:t>
            </a:r>
          </a:p>
          <a:p>
            <a:endParaRPr lang="ja-JP" altLang="en-US" dirty="0"/>
          </a:p>
          <a:p>
            <a:endParaRPr kumimoji="1" lang="ja-JP" altLang="en-US" dirty="0"/>
          </a:p>
        </p:txBody>
      </p:sp>
    </p:spTree>
    <p:extLst>
      <p:ext uri="{BB962C8B-B14F-4D97-AF65-F5344CB8AC3E}">
        <p14:creationId xmlns:p14="http://schemas.microsoft.com/office/powerpoint/2010/main" val="322762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2441275"/>
            <a:ext cx="10515600" cy="1268083"/>
          </a:xfrm>
        </p:spPr>
        <p:txBody>
          <a:bodyPr>
            <a:normAutofit/>
          </a:bodyPr>
          <a:lstStyle/>
          <a:p>
            <a:r>
              <a:rPr lang="en-US" altLang="ja-JP" dirty="0" smtClean="0">
                <a:hlinkClick r:id="rId2"/>
              </a:rPr>
              <a:t>http</a:t>
            </a:r>
            <a:r>
              <a:rPr lang="en-US" altLang="ja-JP" dirty="0">
                <a:hlinkClick r:id="rId2"/>
              </a:rPr>
              <a:t>://jinryu.jp/blog/?</a:t>
            </a:r>
            <a:r>
              <a:rPr lang="en-US" altLang="ja-JP" dirty="0" smtClean="0">
                <a:hlinkClick r:id="rId2"/>
              </a:rPr>
              <a:t>p=3597</a:t>
            </a:r>
            <a:r>
              <a:rPr lang="ja-JP" altLang="en-US" dirty="0" smtClean="0"/>
              <a:t>　人流観光研究所ブログ</a:t>
            </a:r>
            <a:endParaRPr lang="en-US" altLang="ja-JP" dirty="0" smtClean="0"/>
          </a:p>
          <a:p>
            <a:r>
              <a:rPr lang="en-US" altLang="ja-JP" dirty="0">
                <a:solidFill>
                  <a:srgbClr val="FF0000"/>
                </a:solidFill>
                <a:hlinkClick r:id="rId3"/>
              </a:rPr>
              <a:t>https://</a:t>
            </a:r>
            <a:r>
              <a:rPr lang="en-US" altLang="ja-JP" dirty="0" smtClean="0">
                <a:solidFill>
                  <a:srgbClr val="FF0000"/>
                </a:solidFill>
                <a:hlinkClick r:id="rId3"/>
              </a:rPr>
              <a:t>youtu.be/Sq4M3nvX6Io</a:t>
            </a:r>
            <a:r>
              <a:rPr lang="ja-JP" altLang="en-US" dirty="0" smtClean="0"/>
              <a:t>　　　ＪＴＢ野添氏の撮影した</a:t>
            </a:r>
            <a:r>
              <a:rPr lang="ja-JP" altLang="en-US" dirty="0" smtClean="0">
                <a:solidFill>
                  <a:srgbClr val="FF0000"/>
                </a:solidFill>
              </a:rPr>
              <a:t>動画</a:t>
            </a:r>
            <a:endParaRPr lang="en-US" altLang="ja-JP" dirty="0" smtClean="0">
              <a:solidFill>
                <a:srgbClr val="FF0000"/>
              </a:solidFill>
            </a:endParaRPr>
          </a:p>
        </p:txBody>
      </p:sp>
      <p:sp>
        <p:nvSpPr>
          <p:cNvPr id="4" name="タイトル 3"/>
          <p:cNvSpPr>
            <a:spLocks noGrp="1"/>
          </p:cNvSpPr>
          <p:nvPr>
            <p:ph type="title"/>
          </p:nvPr>
        </p:nvSpPr>
        <p:spPr>
          <a:ln>
            <a:solidFill>
              <a:schemeClr val="accent1"/>
            </a:solidFill>
          </a:ln>
        </p:spPr>
        <p:txBody>
          <a:bodyPr/>
          <a:lstStyle/>
          <a:p>
            <a:pPr algn="ctr"/>
            <a:r>
              <a:rPr kumimoji="1" lang="ja-JP" altLang="en-US" dirty="0" smtClean="0"/>
              <a:t>感性アナライザー</a:t>
            </a:r>
            <a:endParaRPr kumimoji="1" lang="ja-JP" altLang="en-US" dirty="0"/>
          </a:p>
        </p:txBody>
      </p:sp>
    </p:spTree>
    <p:extLst>
      <p:ext uri="{BB962C8B-B14F-4D97-AF65-F5344CB8AC3E}">
        <p14:creationId xmlns:p14="http://schemas.microsoft.com/office/powerpoint/2010/main" val="206496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個性の発揮、刺激と絵画</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絵画ビジネスは、レオナルド・ダ・ヴィンチやミケランジェロのような画家彫刻家がまだ『業者』扱いしかされていなかった</a:t>
            </a:r>
            <a:r>
              <a:rPr lang="ja-JP" altLang="ja-JP" dirty="0" smtClean="0"/>
              <a:t>ルネッサンス</a:t>
            </a:r>
            <a:r>
              <a:rPr lang="ja-JP" altLang="en-US" dirty="0" smtClean="0"/>
              <a:t>時代</a:t>
            </a:r>
            <a:endParaRPr lang="en-US" altLang="ja-JP" dirty="0" smtClean="0"/>
          </a:p>
          <a:p>
            <a:r>
              <a:rPr lang="ja-JP" altLang="ja-JP" dirty="0" smtClean="0"/>
              <a:t>画商</a:t>
            </a:r>
            <a:r>
              <a:rPr lang="ja-JP" altLang="ja-JP" dirty="0"/>
              <a:t>という新ビジネスを生んだ宗教改革</a:t>
            </a:r>
            <a:r>
              <a:rPr lang="ja-JP" altLang="ja-JP" dirty="0" smtClean="0"/>
              <a:t>を</a:t>
            </a:r>
            <a:r>
              <a:rPr lang="ja-JP" altLang="en-US" dirty="0" smtClean="0"/>
              <a:t>経過</a:t>
            </a:r>
            <a:endParaRPr lang="en-US" altLang="ja-JP" dirty="0" smtClean="0"/>
          </a:p>
          <a:p>
            <a:r>
              <a:rPr lang="ja-JP" altLang="ja-JP" dirty="0" smtClean="0"/>
              <a:t>美術館</a:t>
            </a:r>
            <a:r>
              <a:rPr lang="ja-JP" altLang="ja-JP" dirty="0"/>
              <a:t>が誕生するフランス革命までの</a:t>
            </a:r>
            <a:r>
              <a:rPr lang="ja-JP" altLang="ja-JP" dirty="0" smtClean="0"/>
              <a:t>道のり</a:t>
            </a:r>
            <a:r>
              <a:rPr lang="ja-JP" altLang="en-US" dirty="0" smtClean="0"/>
              <a:t>をあゆみ、</a:t>
            </a:r>
            <a:r>
              <a:rPr lang="ja-JP" altLang="ja-JP" dirty="0" smtClean="0"/>
              <a:t>印象派</a:t>
            </a:r>
            <a:r>
              <a:rPr lang="ja-JP" altLang="ja-JP" dirty="0"/>
              <a:t>の登場による絵画</a:t>
            </a:r>
            <a:r>
              <a:rPr lang="ja-JP" altLang="ja-JP" dirty="0" smtClean="0"/>
              <a:t>バブル</a:t>
            </a:r>
            <a:r>
              <a:rPr lang="ja-JP" altLang="en-US" dirty="0" smtClean="0"/>
              <a:t>が発生</a:t>
            </a:r>
            <a:endParaRPr lang="en-US" altLang="ja-JP" dirty="0" smtClean="0"/>
          </a:p>
          <a:p>
            <a:r>
              <a:rPr lang="ja-JP" altLang="ja-JP" dirty="0" smtClean="0"/>
              <a:t>近代</a:t>
            </a:r>
            <a:r>
              <a:rPr lang="ja-JP" altLang="ja-JP" dirty="0"/>
              <a:t>絵画は写真に対抗して写実描写を放棄した</a:t>
            </a:r>
            <a:r>
              <a:rPr lang="ja-JP" altLang="ja-JP" dirty="0" smtClean="0"/>
              <a:t>。</a:t>
            </a:r>
            <a:r>
              <a:rPr lang="ja-JP" altLang="en-US" dirty="0" smtClean="0"/>
              <a:t>写真発生</a:t>
            </a:r>
            <a:r>
              <a:rPr lang="ja-JP" altLang="ja-JP" dirty="0" smtClean="0"/>
              <a:t>時</a:t>
            </a:r>
            <a:r>
              <a:rPr lang="ja-JP" altLang="ja-JP" dirty="0"/>
              <a:t>の画家たち</a:t>
            </a:r>
            <a:r>
              <a:rPr lang="ja-JP" altLang="ja-JP" dirty="0" smtClean="0"/>
              <a:t>の危機感</a:t>
            </a:r>
            <a:r>
              <a:rPr lang="ja-JP" altLang="ja-JP" dirty="0"/>
              <a:t>は想像を上回るものがあり、ピカソの時代に至ってなお真剣であった。印象派は「手」の痕跡の強調、後期印象派は「個性」の強調、二十世紀絵画の特色</a:t>
            </a:r>
            <a:r>
              <a:rPr lang="ja-JP" altLang="ja-JP" dirty="0" smtClean="0"/>
              <a:t>は芸術的</a:t>
            </a:r>
            <a:r>
              <a:rPr lang="ja-JP" altLang="ja-JP" dirty="0"/>
              <a:t>な主義</a:t>
            </a:r>
            <a:r>
              <a:rPr lang="ja-JP" altLang="ja-JP" dirty="0" smtClean="0"/>
              <a:t>主張</a:t>
            </a:r>
            <a:r>
              <a:rPr lang="ja-JP" altLang="en-US" dirty="0" smtClean="0"/>
              <a:t>（イズム）</a:t>
            </a:r>
            <a:endParaRPr lang="ja-JP" altLang="ja-JP" dirty="0"/>
          </a:p>
          <a:p>
            <a:r>
              <a:rPr lang="ja-JP" altLang="en-US" dirty="0" smtClean="0"/>
              <a:t>参考</a:t>
            </a:r>
            <a:r>
              <a:rPr lang="ja-JP" altLang="ja-JP" dirty="0" smtClean="0"/>
              <a:t>『</a:t>
            </a:r>
            <a:r>
              <a:rPr lang="ja-JP" altLang="ja-JP" dirty="0"/>
              <a:t>ピカソは本当に偉いのか？』西岡文彦　新潮新書　</a:t>
            </a:r>
            <a:r>
              <a:rPr lang="en-US" altLang="ja-JP" dirty="0"/>
              <a:t>2012</a:t>
            </a:r>
            <a:r>
              <a:rPr lang="ja-JP" altLang="ja-JP" dirty="0"/>
              <a:t>年</a:t>
            </a:r>
          </a:p>
          <a:p>
            <a:endParaRPr kumimoji="1" lang="ja-JP" altLang="en-US" dirty="0"/>
          </a:p>
        </p:txBody>
      </p:sp>
    </p:spTree>
    <p:extLst>
      <p:ext uri="{BB962C8B-B14F-4D97-AF65-F5344CB8AC3E}">
        <p14:creationId xmlns:p14="http://schemas.microsoft.com/office/powerpoint/2010/main" val="230322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56637EF6-9B38-4D04-828E-93F0D1FF758A}" type="slidenum">
              <a:rPr lang="en-US" altLang="ja-JP" smtClean="0">
                <a:latin typeface="Arial" pitchFamily="34" charset="0"/>
              </a:rPr>
              <a:pPr/>
              <a:t>2</a:t>
            </a:fld>
            <a:endParaRPr lang="en-US" altLang="ja-JP" smtClean="0">
              <a:latin typeface="Arial" pitchFamily="34" charset="0"/>
            </a:endParaRPr>
          </a:p>
        </p:txBody>
      </p:sp>
      <p:sp>
        <p:nvSpPr>
          <p:cNvPr id="13315" name="Rectangle 2"/>
          <p:cNvSpPr>
            <a:spLocks noGrp="1" noChangeArrowheads="1"/>
          </p:cNvSpPr>
          <p:nvPr>
            <p:ph type="ctrTitle"/>
          </p:nvPr>
        </p:nvSpPr>
        <p:spPr>
          <a:xfrm>
            <a:off x="1561381" y="791172"/>
            <a:ext cx="9033594" cy="1441450"/>
          </a:xfrm>
          <a:solidFill>
            <a:schemeClr val="bg1"/>
          </a:solidFill>
          <a:ln w="38100">
            <a:solidFill>
              <a:schemeClr val="tx1"/>
            </a:solidFill>
          </a:ln>
        </p:spPr>
        <p:txBody>
          <a:bodyPr anchor="ctr"/>
          <a:lstStyle/>
          <a:p>
            <a:r>
              <a:rPr lang="ja-JP" altLang="en-US" sz="4000" dirty="0"/>
              <a:t>政策</a:t>
            </a:r>
            <a:r>
              <a:rPr lang="ja-JP" altLang="en-US" sz="4000" dirty="0" smtClean="0"/>
              <a:t>論</a:t>
            </a:r>
            <a:r>
              <a:rPr lang="ja-JP" altLang="en-US" sz="4000" dirty="0"/>
              <a:t>の対象としての「観光」とは？</a:t>
            </a:r>
          </a:p>
        </p:txBody>
      </p:sp>
      <p:sp>
        <p:nvSpPr>
          <p:cNvPr id="13317" name="Oval 4"/>
          <p:cNvSpPr>
            <a:spLocks noChangeArrowheads="1"/>
          </p:cNvSpPr>
          <p:nvPr/>
        </p:nvSpPr>
        <p:spPr bwMode="auto">
          <a:xfrm>
            <a:off x="3216275" y="3573464"/>
            <a:ext cx="1995488" cy="1081087"/>
          </a:xfrm>
          <a:prstGeom prst="ellipse">
            <a:avLst/>
          </a:prstGeom>
          <a:noFill/>
          <a:ln w="57150">
            <a:solidFill>
              <a:schemeClr val="tx2"/>
            </a:solidFill>
            <a:round/>
            <a:headEnd/>
            <a:tailEnd/>
          </a:ln>
        </p:spPr>
        <p:txBody>
          <a:bodyPr wrap="none" anchor="ctr"/>
          <a:lstStyle/>
          <a:p>
            <a:r>
              <a:rPr lang="ja-JP" altLang="en-US">
                <a:solidFill>
                  <a:schemeClr val="tx2"/>
                </a:solidFill>
              </a:rPr>
              <a:t>日常生活圏</a:t>
            </a:r>
          </a:p>
        </p:txBody>
      </p:sp>
      <p:sp>
        <p:nvSpPr>
          <p:cNvPr id="13318" name="Oval 5"/>
          <p:cNvSpPr>
            <a:spLocks noChangeArrowheads="1"/>
          </p:cNvSpPr>
          <p:nvPr/>
        </p:nvSpPr>
        <p:spPr bwMode="auto">
          <a:xfrm>
            <a:off x="6980239" y="3573464"/>
            <a:ext cx="1995487" cy="1081087"/>
          </a:xfrm>
          <a:prstGeom prst="ellipse">
            <a:avLst/>
          </a:prstGeom>
          <a:noFill/>
          <a:ln w="38100">
            <a:solidFill>
              <a:schemeClr val="tx2"/>
            </a:solidFill>
            <a:round/>
            <a:headEnd/>
            <a:tailEnd/>
          </a:ln>
        </p:spPr>
        <p:txBody>
          <a:bodyPr wrap="none" anchor="ctr"/>
          <a:lstStyle/>
          <a:p>
            <a:r>
              <a:rPr lang="ja-JP" altLang="en-US">
                <a:solidFill>
                  <a:schemeClr val="tx2"/>
                </a:solidFill>
              </a:rPr>
              <a:t>非日常生活圏</a:t>
            </a:r>
          </a:p>
        </p:txBody>
      </p:sp>
      <p:sp>
        <p:nvSpPr>
          <p:cNvPr id="13319" name="AutoShape 6"/>
          <p:cNvSpPr>
            <a:spLocks noChangeArrowheads="1"/>
          </p:cNvSpPr>
          <p:nvPr/>
        </p:nvSpPr>
        <p:spPr bwMode="auto">
          <a:xfrm flipV="1">
            <a:off x="4881563" y="4581525"/>
            <a:ext cx="2654300" cy="647700"/>
          </a:xfrm>
          <a:prstGeom prst="curvedDownArrow">
            <a:avLst>
              <a:gd name="adj1" fmla="val 81961"/>
              <a:gd name="adj2" fmla="val 163922"/>
              <a:gd name="adj3" fmla="val 33333"/>
            </a:avLst>
          </a:prstGeom>
          <a:noFill/>
          <a:ln w="9525">
            <a:solidFill>
              <a:schemeClr val="tx1"/>
            </a:solidFill>
            <a:miter lim="800000"/>
            <a:headEnd/>
            <a:tailEnd/>
          </a:ln>
        </p:spPr>
        <p:txBody>
          <a:bodyPr wrap="none" anchor="ctr"/>
          <a:lstStyle/>
          <a:p>
            <a:endParaRPr lang="ja-JP" altLang="en-US"/>
          </a:p>
        </p:txBody>
      </p:sp>
      <p:sp>
        <p:nvSpPr>
          <p:cNvPr id="13320" name="Text Box 7"/>
          <p:cNvSpPr txBox="1">
            <a:spLocks noChangeArrowheads="1"/>
          </p:cNvSpPr>
          <p:nvPr/>
        </p:nvSpPr>
        <p:spPr bwMode="auto">
          <a:xfrm>
            <a:off x="5573713" y="3860800"/>
            <a:ext cx="1098550" cy="641350"/>
          </a:xfrm>
          <a:prstGeom prst="rect">
            <a:avLst/>
          </a:prstGeom>
          <a:noFill/>
          <a:ln w="9525">
            <a:noFill/>
            <a:miter lim="800000"/>
            <a:headEnd/>
            <a:tailEnd/>
          </a:ln>
        </p:spPr>
        <p:txBody>
          <a:bodyPr wrap="none">
            <a:spAutoFit/>
          </a:bodyPr>
          <a:lstStyle/>
          <a:p>
            <a:r>
              <a:rPr lang="ja-JP" altLang="en-US" sz="3600">
                <a:solidFill>
                  <a:schemeClr val="tx2"/>
                </a:solidFill>
              </a:rPr>
              <a:t>移動</a:t>
            </a:r>
          </a:p>
        </p:txBody>
      </p:sp>
      <p:sp>
        <p:nvSpPr>
          <p:cNvPr id="13321" name="Text Box 8"/>
          <p:cNvSpPr txBox="1">
            <a:spLocks noChangeArrowheads="1"/>
          </p:cNvSpPr>
          <p:nvPr/>
        </p:nvSpPr>
        <p:spPr bwMode="auto">
          <a:xfrm>
            <a:off x="2240361" y="3141663"/>
            <a:ext cx="615553" cy="1870064"/>
          </a:xfrm>
          <a:prstGeom prst="rect">
            <a:avLst/>
          </a:prstGeom>
          <a:noFill/>
          <a:ln w="9525">
            <a:solidFill>
              <a:schemeClr val="tx1"/>
            </a:solidFill>
            <a:prstDash val="dash"/>
            <a:miter lim="800000"/>
            <a:headEnd/>
            <a:tailEnd/>
          </a:ln>
        </p:spPr>
        <p:txBody>
          <a:bodyPr vert="eaVert" wrap="none">
            <a:spAutoFit/>
          </a:bodyPr>
          <a:lstStyle/>
          <a:p>
            <a:r>
              <a:rPr lang="ja-JP" altLang="en-US" sz="2800"/>
              <a:t>定住が前提</a:t>
            </a:r>
          </a:p>
        </p:txBody>
      </p:sp>
      <p:sp>
        <p:nvSpPr>
          <p:cNvPr id="13322" name="AutoShape 10"/>
          <p:cNvSpPr>
            <a:spLocks noChangeArrowheads="1"/>
          </p:cNvSpPr>
          <p:nvPr/>
        </p:nvSpPr>
        <p:spPr bwMode="auto">
          <a:xfrm>
            <a:off x="3719513" y="5229226"/>
            <a:ext cx="3097212" cy="1439863"/>
          </a:xfrm>
          <a:prstGeom prst="rightArrow">
            <a:avLst>
              <a:gd name="adj1" fmla="val 50000"/>
              <a:gd name="adj2" fmla="val 53776"/>
            </a:avLst>
          </a:prstGeom>
          <a:solidFill>
            <a:schemeClr val="bg1"/>
          </a:solidFill>
          <a:ln w="9525">
            <a:solidFill>
              <a:schemeClr val="tx1"/>
            </a:solidFill>
            <a:miter lim="800000"/>
            <a:headEnd/>
            <a:tailEnd/>
          </a:ln>
        </p:spPr>
        <p:txBody>
          <a:bodyPr wrap="none" anchor="ctr"/>
          <a:lstStyle/>
          <a:p>
            <a:r>
              <a:rPr lang="ja-JP" altLang="en-US" dirty="0">
                <a:solidFill>
                  <a:schemeClr val="tx1">
                    <a:lumMod val="95000"/>
                    <a:lumOff val="5000"/>
                  </a:schemeClr>
                </a:solidFill>
              </a:rPr>
              <a:t>一日交通圏の拡大</a:t>
            </a:r>
          </a:p>
        </p:txBody>
      </p:sp>
      <p:sp>
        <p:nvSpPr>
          <p:cNvPr id="13323" name="Oval 12"/>
          <p:cNvSpPr>
            <a:spLocks noChangeArrowheads="1"/>
          </p:cNvSpPr>
          <p:nvPr/>
        </p:nvSpPr>
        <p:spPr bwMode="auto">
          <a:xfrm>
            <a:off x="7535864" y="4868863"/>
            <a:ext cx="1081087" cy="1123950"/>
          </a:xfrm>
          <a:prstGeom prst="ellipse">
            <a:avLst/>
          </a:prstGeom>
          <a:solidFill>
            <a:schemeClr val="bg1"/>
          </a:solidFill>
          <a:ln w="9525">
            <a:solidFill>
              <a:schemeClr val="tx1"/>
            </a:solidFill>
            <a:round/>
            <a:headEnd/>
            <a:tailEnd/>
          </a:ln>
        </p:spPr>
        <p:txBody>
          <a:bodyPr wrap="none" anchor="ctr"/>
          <a:lstStyle/>
          <a:p>
            <a:r>
              <a:rPr lang="ja-JP" altLang="en-US">
                <a:solidFill>
                  <a:schemeClr val="accent2"/>
                </a:solidFill>
              </a:rPr>
              <a:t>旅行</a:t>
            </a:r>
          </a:p>
        </p:txBody>
      </p:sp>
      <p:sp>
        <p:nvSpPr>
          <p:cNvPr id="13324" name="AutoShape 13"/>
          <p:cNvSpPr>
            <a:spLocks noChangeArrowheads="1"/>
          </p:cNvSpPr>
          <p:nvPr/>
        </p:nvSpPr>
        <p:spPr bwMode="auto">
          <a:xfrm>
            <a:off x="8977313" y="2636839"/>
            <a:ext cx="863600" cy="2592387"/>
          </a:xfrm>
          <a:prstGeom prst="downArrow">
            <a:avLst>
              <a:gd name="adj1" fmla="val 50000"/>
              <a:gd name="adj2" fmla="val 75046"/>
            </a:avLst>
          </a:prstGeom>
          <a:noFill/>
          <a:ln w="9525">
            <a:solidFill>
              <a:schemeClr val="tx1"/>
            </a:solidFill>
            <a:miter lim="800000"/>
            <a:headEnd/>
            <a:tailEnd/>
          </a:ln>
        </p:spPr>
        <p:txBody>
          <a:bodyPr vert="eaVert" wrap="none" anchor="ctr"/>
          <a:lstStyle/>
          <a:p>
            <a:r>
              <a:rPr lang="ja-JP" altLang="en-US"/>
              <a:t>余暇時間の拡大</a:t>
            </a:r>
          </a:p>
        </p:txBody>
      </p:sp>
      <p:sp>
        <p:nvSpPr>
          <p:cNvPr id="13325" name="Oval 14"/>
          <p:cNvSpPr>
            <a:spLocks noChangeArrowheads="1"/>
          </p:cNvSpPr>
          <p:nvPr/>
        </p:nvSpPr>
        <p:spPr bwMode="auto">
          <a:xfrm>
            <a:off x="8220076" y="5805489"/>
            <a:ext cx="2124075" cy="936625"/>
          </a:xfrm>
          <a:prstGeom prst="ellipse">
            <a:avLst/>
          </a:prstGeom>
          <a:solidFill>
            <a:schemeClr val="bg1"/>
          </a:solidFill>
          <a:ln w="9525">
            <a:solidFill>
              <a:schemeClr val="tx1"/>
            </a:solidFill>
            <a:round/>
            <a:headEnd/>
            <a:tailEnd/>
          </a:ln>
        </p:spPr>
        <p:txBody>
          <a:bodyPr wrap="none" anchor="ctr"/>
          <a:lstStyle/>
          <a:p>
            <a:r>
              <a:rPr lang="ja-JP" altLang="en-US"/>
              <a:t>観光資源の</a:t>
            </a:r>
          </a:p>
          <a:p>
            <a:r>
              <a:rPr lang="ja-JP" altLang="en-US"/>
              <a:t>均一化</a:t>
            </a:r>
          </a:p>
        </p:txBody>
      </p:sp>
    </p:spTree>
    <p:extLst>
      <p:ext uri="{BB962C8B-B14F-4D97-AF65-F5344CB8AC3E}">
        <p14:creationId xmlns:p14="http://schemas.microsoft.com/office/powerpoint/2010/main" val="295405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2642" y="365125"/>
            <a:ext cx="10491158" cy="1325652"/>
          </a:xfrm>
          <a:ln>
            <a:solidFill>
              <a:schemeClr val="accent1"/>
            </a:solidFill>
          </a:ln>
        </p:spPr>
        <p:txBody>
          <a:bodyPr/>
          <a:lstStyle/>
          <a:p>
            <a:pPr algn="ctr"/>
            <a:r>
              <a:rPr kumimoji="1" lang="ja-JP" altLang="en-US" dirty="0" smtClean="0"/>
              <a:t>贋作も話題になれば、本物を超える</a:t>
            </a:r>
            <a:endParaRPr kumimoji="1" lang="ja-JP" altLang="en-US" dirty="0"/>
          </a:p>
        </p:txBody>
      </p:sp>
      <p:sp>
        <p:nvSpPr>
          <p:cNvPr id="3" name="コンテンツ プレースホルダー 2"/>
          <p:cNvSpPr>
            <a:spLocks noGrp="1"/>
          </p:cNvSpPr>
          <p:nvPr>
            <p:ph idx="1"/>
          </p:nvPr>
        </p:nvSpPr>
        <p:spPr>
          <a:xfrm>
            <a:off x="838200" y="1825625"/>
            <a:ext cx="10515600" cy="4549296"/>
          </a:xfrm>
        </p:spPr>
        <p:txBody>
          <a:bodyPr>
            <a:normAutofit/>
          </a:bodyPr>
          <a:lstStyle/>
          <a:p>
            <a:r>
              <a:rPr lang="ja-JP" altLang="ja-JP" dirty="0"/>
              <a:t>ピカソは制作した作品の数が多い</a:t>
            </a:r>
            <a:r>
              <a:rPr lang="ja-JP" altLang="ja-JP" dirty="0" smtClean="0"/>
              <a:t>。</a:t>
            </a:r>
            <a:endParaRPr lang="en-US" altLang="ja-JP" dirty="0" smtClean="0"/>
          </a:p>
          <a:p>
            <a:r>
              <a:rPr lang="ja-JP" altLang="ja-JP" dirty="0" smtClean="0"/>
              <a:t>油絵</a:t>
            </a:r>
            <a:r>
              <a:rPr lang="ja-JP" altLang="ja-JP" dirty="0"/>
              <a:t>は約</a:t>
            </a:r>
            <a:r>
              <a:rPr lang="en-US" altLang="ja-JP" dirty="0"/>
              <a:t>13000</a:t>
            </a:r>
            <a:r>
              <a:rPr lang="ja-JP" altLang="ja-JP" dirty="0"/>
              <a:t>点、版画や素描や陶芸などは</a:t>
            </a:r>
            <a:r>
              <a:rPr lang="en-US" altLang="ja-JP" dirty="0"/>
              <a:t>13</a:t>
            </a:r>
            <a:r>
              <a:rPr lang="ja-JP" altLang="ja-JP" dirty="0"/>
              <a:t>万点</a:t>
            </a:r>
            <a:r>
              <a:rPr lang="ja-JP" altLang="ja-JP" dirty="0" smtClean="0"/>
              <a:t>以上</a:t>
            </a:r>
            <a:endParaRPr lang="en-US" altLang="ja-JP" dirty="0" smtClean="0"/>
          </a:p>
          <a:p>
            <a:r>
              <a:rPr lang="ja-JP" altLang="ja-JP" dirty="0" smtClean="0"/>
              <a:t>これ</a:t>
            </a:r>
            <a:r>
              <a:rPr lang="ja-JP" altLang="ja-JP" dirty="0"/>
              <a:t>だけ多ければ贋作も多いと予想される</a:t>
            </a:r>
            <a:r>
              <a:rPr lang="ja-JP" altLang="ja-JP" dirty="0" smtClean="0"/>
              <a:t>。</a:t>
            </a:r>
            <a:endParaRPr lang="en-US" altLang="ja-JP" dirty="0" smtClean="0"/>
          </a:p>
          <a:p>
            <a:r>
              <a:rPr lang="ja-JP" altLang="ja-JP" dirty="0" smtClean="0"/>
              <a:t>笑い話</a:t>
            </a:r>
            <a:r>
              <a:rPr lang="ja-JP" altLang="ja-JP" dirty="0"/>
              <a:t>かもしれないが、ピカソの絵を題材に小学生が練習をした作品まで贋作として通用してしまう</a:t>
            </a:r>
            <a:r>
              <a:rPr lang="ja-JP" altLang="ja-JP" dirty="0" smtClean="0"/>
              <a:t>。</a:t>
            </a:r>
            <a:endParaRPr lang="en-US" altLang="ja-JP" dirty="0" smtClean="0"/>
          </a:p>
          <a:p>
            <a:r>
              <a:rPr lang="ja-JP" altLang="ja-JP" dirty="0" smtClean="0"/>
              <a:t>しかし</a:t>
            </a:r>
            <a:r>
              <a:rPr lang="ja-JP" altLang="ja-JP" dirty="0"/>
              <a:t>、画商が作品リストを作成し管理しているから、リストに掲載されていないものは本物とは認められないのであろう</a:t>
            </a:r>
            <a:r>
              <a:rPr lang="ja-JP" altLang="ja-JP" dirty="0" smtClean="0"/>
              <a:t>。</a:t>
            </a:r>
            <a:endParaRPr lang="en-US" altLang="ja-JP" dirty="0" smtClean="0"/>
          </a:p>
          <a:p>
            <a:r>
              <a:rPr lang="ja-JP" altLang="ja-JP" dirty="0" smtClean="0"/>
              <a:t>ピカソ</a:t>
            </a:r>
            <a:r>
              <a:rPr lang="ja-JP" altLang="ja-JP" dirty="0"/>
              <a:t>の贋作の最大のコレクターはピカソ自身だった、という伝説まである。</a:t>
            </a:r>
            <a:endParaRPr kumimoji="1" lang="ja-JP" altLang="en-US" dirty="0"/>
          </a:p>
        </p:txBody>
      </p:sp>
    </p:spTree>
    <p:extLst>
      <p:ext uri="{BB962C8B-B14F-4D97-AF65-F5344CB8AC3E}">
        <p14:creationId xmlns:p14="http://schemas.microsoft.com/office/powerpoint/2010/main" val="266717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00110"/>
            <a:ext cx="10515600" cy="894332"/>
          </a:xfrm>
          <a:ln>
            <a:solidFill>
              <a:schemeClr val="accent1"/>
            </a:solidFill>
          </a:ln>
        </p:spPr>
        <p:txBody>
          <a:bodyPr/>
          <a:lstStyle/>
          <a:p>
            <a:pPr algn="ctr"/>
            <a:r>
              <a:rPr lang="ja-JP" altLang="en-US" dirty="0"/>
              <a:t>デ</a:t>
            </a:r>
            <a:r>
              <a:rPr kumimoji="1" lang="ja-JP" altLang="en-US" dirty="0" smtClean="0"/>
              <a:t>イトン方式</a:t>
            </a:r>
            <a:endParaRPr kumimoji="1" lang="ja-JP" altLang="en-US" dirty="0"/>
          </a:p>
        </p:txBody>
      </p:sp>
      <p:sp>
        <p:nvSpPr>
          <p:cNvPr id="3" name="コンテンツ プレースホルダー 2"/>
          <p:cNvSpPr>
            <a:spLocks noGrp="1"/>
          </p:cNvSpPr>
          <p:nvPr>
            <p:ph idx="1"/>
          </p:nvPr>
        </p:nvSpPr>
        <p:spPr>
          <a:xfrm>
            <a:off x="0" y="994442"/>
            <a:ext cx="12301267" cy="6027460"/>
          </a:xfrm>
        </p:spPr>
        <p:txBody>
          <a:bodyPr>
            <a:noAutofit/>
          </a:bodyPr>
          <a:lstStyle/>
          <a:p>
            <a:r>
              <a:rPr lang="en-US" altLang="ja-JP" sz="3600" dirty="0" smtClean="0"/>
              <a:t>1925</a:t>
            </a:r>
            <a:r>
              <a:rPr lang="ja-JP" altLang="ja-JP" sz="3600" dirty="0" smtClean="0"/>
              <a:t>年テネシー州議会が、州法</a:t>
            </a:r>
            <a:r>
              <a:rPr lang="ja-JP" altLang="en-US" sz="3600" dirty="0" smtClean="0"/>
              <a:t>の</a:t>
            </a:r>
            <a:r>
              <a:rPr lang="ja-JP" altLang="ja-JP" sz="3600" dirty="0" smtClean="0"/>
              <a:t>バトラー法を定め</a:t>
            </a:r>
            <a:r>
              <a:rPr lang="ja-JP" altLang="en-US" sz="3600" dirty="0" smtClean="0"/>
              <a:t>、</a:t>
            </a:r>
            <a:r>
              <a:rPr lang="ja-JP" altLang="ja-JP" sz="3600" dirty="0" smtClean="0"/>
              <a:t>同州デイトンの高校教師が、進化論を教えたとして逮捕、起訴された</a:t>
            </a:r>
            <a:r>
              <a:rPr lang="ja-JP" altLang="en-US" sz="3600" dirty="0" smtClean="0"/>
              <a:t>。</a:t>
            </a:r>
            <a:endParaRPr lang="en-US" altLang="ja-JP" sz="3600" dirty="0" smtClean="0"/>
          </a:p>
          <a:p>
            <a:r>
              <a:rPr lang="ja-JP" altLang="ja-JP" sz="3600" dirty="0" smtClean="0">
                <a:solidFill>
                  <a:srgbClr val="FF0000"/>
                </a:solidFill>
              </a:rPr>
              <a:t>有力者が町を有名にしようとして意図的に裁判を引き起こした</a:t>
            </a:r>
            <a:r>
              <a:rPr lang="ja-JP" altLang="en-US" sz="3600" dirty="0" smtClean="0">
                <a:solidFill>
                  <a:srgbClr val="FF0000"/>
                </a:solidFill>
              </a:rPr>
              <a:t>（写真）</a:t>
            </a:r>
            <a:r>
              <a:rPr lang="ja-JP" altLang="ja-JP" sz="3600" dirty="0" smtClean="0">
                <a:solidFill>
                  <a:srgbClr val="FF0000"/>
                </a:solidFill>
              </a:rPr>
              <a:t>。</a:t>
            </a:r>
            <a:endParaRPr lang="en-US" altLang="ja-JP" sz="3600" dirty="0" smtClean="0">
              <a:solidFill>
                <a:srgbClr val="FF0000"/>
              </a:solidFill>
            </a:endParaRPr>
          </a:p>
          <a:p>
            <a:r>
              <a:rPr lang="ja-JP" altLang="ja-JP" sz="3600" dirty="0" smtClean="0"/>
              <a:t>罰金</a:t>
            </a:r>
            <a:r>
              <a:rPr lang="en-US" altLang="ja-JP" sz="3600" dirty="0"/>
              <a:t>100</a:t>
            </a:r>
            <a:r>
              <a:rPr lang="ja-JP" altLang="ja-JP" sz="3600" dirty="0"/>
              <a:t>ドルの有罪</a:t>
            </a:r>
            <a:r>
              <a:rPr lang="ja-JP" altLang="ja-JP" sz="3600" dirty="0" smtClean="0"/>
              <a:t>判決</a:t>
            </a:r>
            <a:r>
              <a:rPr lang="ja-JP" altLang="en-US" sz="3600" dirty="0" smtClean="0"/>
              <a:t>、</a:t>
            </a:r>
            <a:r>
              <a:rPr lang="ja-JP" altLang="ja-JP" sz="3600" dirty="0" smtClean="0"/>
              <a:t>法</a:t>
            </a:r>
            <a:r>
              <a:rPr lang="ja-JP" altLang="ja-JP" sz="3600" dirty="0"/>
              <a:t>手続き上の問題</a:t>
            </a:r>
            <a:r>
              <a:rPr lang="ja-JP" altLang="ja-JP" sz="3600" dirty="0" smtClean="0"/>
              <a:t>から事実上無効</a:t>
            </a:r>
            <a:endParaRPr lang="en-US" altLang="ja-JP" sz="3600" dirty="0" smtClean="0"/>
          </a:p>
          <a:p>
            <a:r>
              <a:rPr lang="ja-JP" altLang="ja-JP" sz="3600" dirty="0" smtClean="0"/>
              <a:t>バトラー法</a:t>
            </a:r>
            <a:r>
              <a:rPr lang="ja-JP" altLang="ja-JP" sz="3600" dirty="0"/>
              <a:t>はその後一度も</a:t>
            </a:r>
            <a:r>
              <a:rPr lang="ja-JP" altLang="ja-JP" sz="3600" dirty="0" smtClean="0"/>
              <a:t>適用な</a:t>
            </a:r>
            <a:r>
              <a:rPr lang="ja-JP" altLang="en-US" sz="3600" dirty="0" smtClean="0"/>
              <a:t>し</a:t>
            </a:r>
            <a:r>
              <a:rPr lang="ja-JP" altLang="ja-JP" sz="3600" dirty="0" smtClean="0"/>
              <a:t>、廃止</a:t>
            </a:r>
            <a:r>
              <a:rPr lang="ja-JP" altLang="ja-JP" sz="3600" dirty="0"/>
              <a:t>されたの</a:t>
            </a:r>
            <a:r>
              <a:rPr lang="ja-JP" altLang="ja-JP" sz="3600" dirty="0" smtClean="0"/>
              <a:t>は</a:t>
            </a:r>
            <a:r>
              <a:rPr lang="en-US" altLang="ja-JP" sz="3600" dirty="0" smtClean="0"/>
              <a:t>1967</a:t>
            </a:r>
            <a:r>
              <a:rPr lang="ja-JP" altLang="ja-JP" sz="3600" dirty="0" smtClean="0"/>
              <a:t>年</a:t>
            </a:r>
            <a:endParaRPr lang="en-US" altLang="ja-JP" sz="3600" dirty="0" smtClean="0"/>
          </a:p>
          <a:p>
            <a:r>
              <a:rPr lang="en-US" altLang="ja-JP" sz="3600" dirty="0" smtClean="0"/>
              <a:t>1968</a:t>
            </a:r>
            <a:r>
              <a:rPr lang="ja-JP" altLang="ja-JP" sz="3600" dirty="0" smtClean="0"/>
              <a:t>年米</a:t>
            </a:r>
            <a:r>
              <a:rPr lang="ja-JP" altLang="ja-JP" sz="3600" dirty="0"/>
              <a:t>最高裁</a:t>
            </a:r>
            <a:r>
              <a:rPr lang="ja-JP" altLang="ja-JP" sz="3600" dirty="0" smtClean="0"/>
              <a:t>は進化論</a:t>
            </a:r>
            <a:r>
              <a:rPr lang="ja-JP" altLang="ja-JP" sz="3600" dirty="0"/>
              <a:t>を教えることを犯罪だとしていた</a:t>
            </a:r>
            <a:r>
              <a:rPr lang="ja-JP" altLang="ja-JP" sz="3600" dirty="0" smtClean="0"/>
              <a:t>アーカンソー州法</a:t>
            </a:r>
            <a:r>
              <a:rPr lang="ja-JP" altLang="ja-JP" sz="3600" dirty="0"/>
              <a:t>を無効とする判決を下し、政教分離の政府の下で進化論を教えることを禁止するのは違憲だとする</a:t>
            </a:r>
            <a:r>
              <a:rPr lang="ja-JP" altLang="ja-JP" sz="3600" dirty="0" smtClean="0"/>
              <a:t>判断</a:t>
            </a:r>
          </a:p>
        </p:txBody>
      </p:sp>
    </p:spTree>
    <p:extLst>
      <p:ext uri="{BB962C8B-B14F-4D97-AF65-F5344CB8AC3E}">
        <p14:creationId xmlns:p14="http://schemas.microsoft.com/office/powerpoint/2010/main" val="335436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204421" y="99870"/>
            <a:ext cx="5307857" cy="4535901"/>
          </a:xfrm>
          <a:prstGeom prst="rect">
            <a:avLst/>
          </a:prstGeom>
        </p:spPr>
      </p:pic>
      <p:pic>
        <p:nvPicPr>
          <p:cNvPr id="7" name="図 6"/>
          <p:cNvPicPr>
            <a:picLocks noChangeAspect="1"/>
          </p:cNvPicPr>
          <p:nvPr/>
        </p:nvPicPr>
        <p:blipFill>
          <a:blip r:embed="rId3"/>
          <a:stretch>
            <a:fillRect/>
          </a:stretch>
        </p:blipFill>
        <p:spPr>
          <a:xfrm>
            <a:off x="5434642" y="1878985"/>
            <a:ext cx="6777172" cy="4847148"/>
          </a:xfrm>
          <a:prstGeom prst="rect">
            <a:avLst/>
          </a:prstGeom>
        </p:spPr>
      </p:pic>
      <p:sp>
        <p:nvSpPr>
          <p:cNvPr id="8" name="正方形/長方形 7"/>
          <p:cNvSpPr/>
          <p:nvPr/>
        </p:nvSpPr>
        <p:spPr>
          <a:xfrm>
            <a:off x="5969000" y="311835"/>
            <a:ext cx="6096000" cy="646331"/>
          </a:xfrm>
          <a:prstGeom prst="rect">
            <a:avLst/>
          </a:prstGeom>
        </p:spPr>
        <p:txBody>
          <a:bodyPr>
            <a:spAutoFit/>
          </a:bodyPr>
          <a:lstStyle/>
          <a:p>
            <a:r>
              <a:rPr lang="ja-JP" altLang="ja-JP" dirty="0"/>
              <a:t>スティーヴン・ジェイ・グールド</a:t>
            </a:r>
            <a:r>
              <a:rPr lang="en-US" altLang="ja-JP" dirty="0"/>
              <a:t>『</a:t>
            </a:r>
            <a:r>
              <a:rPr lang="en-US" altLang="ja-JP" dirty="0" err="1"/>
              <a:t>ニワトリの歯』下</a:t>
            </a:r>
            <a:r>
              <a:rPr lang="ja-JP" altLang="ja-JP" dirty="0"/>
              <a:t>（ハヤカワ文庫、</a:t>
            </a:r>
            <a:r>
              <a:rPr lang="en-US" altLang="ja-JP" dirty="0"/>
              <a:t>1997</a:t>
            </a:r>
            <a:r>
              <a:rPr lang="ja-JP" altLang="ja-JP" dirty="0"/>
              <a:t>）所収「デイトン探訪」</a:t>
            </a:r>
            <a:endParaRPr lang="en-US" altLang="ja-JP" dirty="0"/>
          </a:p>
        </p:txBody>
      </p:sp>
    </p:spTree>
    <p:extLst>
      <p:ext uri="{BB962C8B-B14F-4D97-AF65-F5344CB8AC3E}">
        <p14:creationId xmlns:p14="http://schemas.microsoft.com/office/powerpoint/2010/main" val="184028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120"/>
            <a:ext cx="10515600" cy="1544689"/>
          </a:xfrm>
          <a:ln>
            <a:solidFill>
              <a:schemeClr val="accent1"/>
            </a:solidFill>
          </a:ln>
        </p:spPr>
        <p:txBody>
          <a:bodyPr/>
          <a:lstStyle/>
          <a:p>
            <a:pPr algn="ctr"/>
            <a:r>
              <a:rPr kumimoji="1" lang="ja-JP" altLang="en-US" dirty="0" smtClean="0"/>
              <a:t>「錯覚観光」ビジネス</a:t>
            </a:r>
            <a:r>
              <a:rPr kumimoji="1" lang="en-US" altLang="ja-JP" dirty="0" smtClean="0"/>
              <a:t/>
            </a:r>
            <a:br>
              <a:rPr kumimoji="1" lang="en-US" altLang="ja-JP" dirty="0" smtClean="0"/>
            </a:br>
            <a:r>
              <a:rPr kumimoji="1" lang="ja-JP" altLang="en-US" dirty="0" smtClean="0"/>
              <a:t>　</a:t>
            </a:r>
            <a:r>
              <a:rPr lang="ja-JP" altLang="en-US" dirty="0" smtClean="0"/>
              <a:t>久米</a:t>
            </a:r>
            <a:r>
              <a:rPr kumimoji="1" lang="ja-JP" altLang="en-US" dirty="0" smtClean="0"/>
              <a:t>島おばけ坂、都市錯視</a:t>
            </a:r>
            <a:endParaRPr kumimoji="1" lang="ja-JP" altLang="en-US" dirty="0"/>
          </a:p>
        </p:txBody>
      </p:sp>
      <p:sp>
        <p:nvSpPr>
          <p:cNvPr id="3" name="コンテンツ プレースホルダー 2"/>
          <p:cNvSpPr>
            <a:spLocks noGrp="1"/>
          </p:cNvSpPr>
          <p:nvPr>
            <p:ph idx="1"/>
          </p:nvPr>
        </p:nvSpPr>
        <p:spPr>
          <a:xfrm>
            <a:off x="966158" y="2015406"/>
            <a:ext cx="5244861" cy="610947"/>
          </a:xfrm>
        </p:spPr>
        <p:txBody>
          <a:bodyPr>
            <a:normAutofit fontScale="85000" lnSpcReduction="20000"/>
          </a:bodyPr>
          <a:lstStyle/>
          <a:p>
            <a:r>
              <a:rPr lang="en-US" altLang="ja-JP" dirty="0">
                <a:hlinkClick r:id="rId2"/>
              </a:rPr>
              <a:t>https://</a:t>
            </a:r>
            <a:r>
              <a:rPr lang="en-US" altLang="ja-JP" dirty="0" smtClean="0">
                <a:hlinkClick r:id="rId2"/>
              </a:rPr>
              <a:t>youtu.be/UXfsZy5Ru_8</a:t>
            </a:r>
            <a:r>
              <a:rPr lang="en-US" altLang="ja-JP" dirty="0"/>
              <a:t/>
            </a:r>
            <a:br>
              <a:rPr lang="en-US" altLang="ja-JP" dirty="0"/>
            </a:br>
            <a:endParaRPr kumimoji="1" lang="ja-JP" altLang="en-US" dirty="0"/>
          </a:p>
        </p:txBody>
      </p:sp>
      <p:pic>
        <p:nvPicPr>
          <p:cNvPr id="3074" name="Picture 2" descr="http://kanko-kumejima.sub.jp/wp-content/uploads/35f0444364697030a463098d6bf8c4a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745" y="2526568"/>
            <a:ext cx="3665928" cy="13092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063156" y="4020711"/>
            <a:ext cx="4845938" cy="830997"/>
          </a:xfrm>
          <a:prstGeom prst="rect">
            <a:avLst/>
          </a:prstGeom>
        </p:spPr>
        <p:txBody>
          <a:bodyPr wrap="square">
            <a:spAutoFit/>
          </a:bodyPr>
          <a:lstStyle/>
          <a:p>
            <a:r>
              <a:rPr lang="en-US" altLang="ja-JP" sz="2400" b="1" dirty="0">
                <a:solidFill>
                  <a:schemeClr val="tx1">
                    <a:lumMod val="95000"/>
                    <a:lumOff val="5000"/>
                  </a:schemeClr>
                </a:solidFill>
                <a:latin typeface="Roboto"/>
                <a:hlinkClick r:id="rId4"/>
              </a:rPr>
              <a:t>https://</a:t>
            </a:r>
            <a:r>
              <a:rPr lang="en-US" altLang="ja-JP" sz="2400" b="1" dirty="0" smtClean="0">
                <a:solidFill>
                  <a:schemeClr val="tx1">
                    <a:lumMod val="95000"/>
                    <a:lumOff val="5000"/>
                  </a:schemeClr>
                </a:solidFill>
                <a:latin typeface="Roboto"/>
                <a:hlinkClick r:id="rId4"/>
              </a:rPr>
              <a:t>youtu.be/uJOLxHeesxo</a:t>
            </a:r>
            <a:endParaRPr lang="en-US" altLang="ja-JP" sz="2400" b="1" dirty="0" smtClean="0">
              <a:solidFill>
                <a:schemeClr val="tx1">
                  <a:lumMod val="95000"/>
                  <a:lumOff val="5000"/>
                </a:schemeClr>
              </a:solidFill>
              <a:latin typeface="Roboto"/>
            </a:endParaRPr>
          </a:p>
          <a:p>
            <a:endParaRPr lang="ja-JP" altLang="en-US" sz="2400" b="1" dirty="0">
              <a:solidFill>
                <a:schemeClr val="tx1">
                  <a:lumMod val="95000"/>
                  <a:lumOff val="5000"/>
                </a:schemeClr>
              </a:solidFill>
            </a:endParaRPr>
          </a:p>
        </p:txBody>
      </p:sp>
      <p:sp>
        <p:nvSpPr>
          <p:cNvPr id="5" name="正方形/長方形 4"/>
          <p:cNvSpPr/>
          <p:nvPr/>
        </p:nvSpPr>
        <p:spPr>
          <a:xfrm>
            <a:off x="8514272" y="3729335"/>
            <a:ext cx="2372254" cy="461665"/>
          </a:xfrm>
          <a:prstGeom prst="rect">
            <a:avLst/>
          </a:prstGeom>
        </p:spPr>
        <p:txBody>
          <a:bodyPr wrap="square">
            <a:spAutoFit/>
          </a:bodyPr>
          <a:lstStyle/>
          <a:p>
            <a:r>
              <a:rPr lang="ja-JP" altLang="en-US" sz="2400" dirty="0" smtClean="0"/>
              <a:t>都市錯視</a:t>
            </a:r>
            <a:endParaRPr lang="ja-JP" altLang="en-US" sz="2400" dirty="0"/>
          </a:p>
        </p:txBody>
      </p:sp>
      <p:pic>
        <p:nvPicPr>
          <p:cNvPr id="6" name="Picture 2" descr="群馬県赤城山のおばけ坂の画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778" y="4663217"/>
            <a:ext cx="2725944" cy="2057898"/>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909094" y="1852610"/>
            <a:ext cx="3634595" cy="580857"/>
          </a:xfrm>
          <a:prstGeom prst="rect">
            <a:avLst/>
          </a:prstGeom>
        </p:spPr>
        <p:txBody>
          <a:bodyPr wrap="square">
            <a:spAutoFit/>
          </a:bodyPr>
          <a:lstStyle/>
          <a:p>
            <a:r>
              <a:rPr lang="ja-JP" altLang="en-US" sz="3200" dirty="0" smtClean="0"/>
              <a:t>神田　</a:t>
            </a:r>
            <a:r>
              <a:rPr lang="ja-JP" altLang="en-US" sz="3200" dirty="0"/>
              <a:t> </a:t>
            </a:r>
            <a:r>
              <a:rPr lang="ja-JP" altLang="en-US" sz="3200" dirty="0" smtClean="0"/>
              <a:t>錯覚美術館</a:t>
            </a:r>
            <a:endParaRPr lang="ja-JP" altLang="en-US" sz="3200" dirty="0"/>
          </a:p>
        </p:txBody>
      </p:sp>
      <p:sp>
        <p:nvSpPr>
          <p:cNvPr id="7" name="正方形/長方形 6"/>
          <p:cNvSpPr/>
          <p:nvPr/>
        </p:nvSpPr>
        <p:spPr>
          <a:xfrm>
            <a:off x="5854941" y="2460672"/>
            <a:ext cx="39681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ＨＰ　　錯</a:t>
            </a:r>
            <a:r>
              <a:rPr lang="ja-JP" altLang="en-US" sz="3200" dirty="0">
                <a:solidFill>
                  <a:schemeClr val="tx1">
                    <a:lumMod val="95000"/>
                    <a:lumOff val="5000"/>
                  </a:schemeClr>
                </a:solidFill>
              </a:rPr>
              <a:t>視の科学館</a:t>
            </a:r>
            <a:endParaRPr kumimoji="1" lang="ja-JP" altLang="en-US" sz="3200" dirty="0">
              <a:solidFill>
                <a:schemeClr val="tx1">
                  <a:lumMod val="95000"/>
                  <a:lumOff val="5000"/>
                </a:schemeClr>
              </a:solidFill>
            </a:endParaRPr>
          </a:p>
        </p:txBody>
      </p:sp>
      <p:pic>
        <p:nvPicPr>
          <p:cNvPr id="8" name="Picture 2" descr="http://www.araiweb.matrix.jp/VisionScience/BuildingIllusion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4756" y="4318000"/>
            <a:ext cx="2941614" cy="220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9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iz.knt.co.jp/tour/wearable/imgs/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223" y="871267"/>
            <a:ext cx="6109485" cy="6021237"/>
          </a:xfrm>
          <a:prstGeom prst="rect">
            <a:avLst/>
          </a:prstGeom>
          <a:noFill/>
          <a:extLst>
            <a:ext uri="{909E8E84-426E-40DD-AFC4-6F175D3DCCD1}">
              <a14:hiddenFill xmlns:a14="http://schemas.microsoft.com/office/drawing/2010/main">
                <a:solidFill>
                  <a:srgbClr val="FFFFFF"/>
                </a:solidFill>
              </a14:hiddenFill>
            </a:ext>
          </a:extLst>
        </p:spPr>
      </p:pic>
      <p:sp>
        <p:nvSpPr>
          <p:cNvPr id="3" name="タイトル 1"/>
          <p:cNvSpPr>
            <a:spLocks noGrp="1"/>
          </p:cNvSpPr>
          <p:nvPr>
            <p:ph type="title"/>
          </p:nvPr>
        </p:nvSpPr>
        <p:spPr>
          <a:xfrm>
            <a:off x="838200" y="120120"/>
            <a:ext cx="10402019" cy="984061"/>
          </a:xfrm>
          <a:ln>
            <a:solidFill>
              <a:schemeClr val="accent1"/>
            </a:solidFill>
          </a:ln>
        </p:spPr>
        <p:txBody>
          <a:bodyPr/>
          <a:lstStyle/>
          <a:p>
            <a:pPr algn="ctr"/>
            <a:r>
              <a:rPr kumimoji="1" lang="ja-JP" altLang="en-US" dirty="0" smtClean="0"/>
              <a:t>ヴァーチャル観光　</a:t>
            </a:r>
            <a:endParaRPr kumimoji="1" lang="ja-JP" altLang="en-US" dirty="0"/>
          </a:p>
        </p:txBody>
      </p:sp>
    </p:spTree>
    <p:extLst>
      <p:ext uri="{BB962C8B-B14F-4D97-AF65-F5344CB8AC3E}">
        <p14:creationId xmlns:p14="http://schemas.microsoft.com/office/powerpoint/2010/main" val="105882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30代の男性ビジネスマンの半数以上が持っているぬいぐるみ。ちなみに、所有数は「2～5体」が全体の54.7％と最も多い。男性とはいえ、ぬいぐるみに囲まれて生活している人が少なくないようだ&lt;br /&gt;&#10;写真提供：ウナギトラベル">
            <a:hlinkClick r:id="rId3"/>
          </p:cNvPr>
          <p:cNvPicPr>
            <a:picLocks noChangeAspect="1" noChangeArrowheads="1"/>
          </p:cNvPicPr>
          <p:nvPr/>
        </p:nvPicPr>
        <p:blipFill>
          <a:blip r:embed="rId4" cstate="print"/>
          <a:srcRect/>
          <a:stretch>
            <a:fillRect/>
          </a:stretch>
        </p:blipFill>
        <p:spPr bwMode="auto">
          <a:xfrm>
            <a:off x="1679575" y="260648"/>
            <a:ext cx="8808913" cy="6606687"/>
          </a:xfrm>
          <a:prstGeom prst="rect">
            <a:avLst/>
          </a:prstGeom>
          <a:noFill/>
        </p:spPr>
      </p:pic>
    </p:spTree>
    <p:extLst>
      <p:ext uri="{BB962C8B-B14F-4D97-AF65-F5344CB8AC3E}">
        <p14:creationId xmlns:p14="http://schemas.microsoft.com/office/powerpoint/2010/main" val="117330191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a:bodyPr>
          <a:lstStyle/>
          <a:p>
            <a:r>
              <a:rPr lang="ja-JP" altLang="en-US" b="1" dirty="0" smtClean="0"/>
              <a:t>「ぬいぐるみ旅行代理」秘かな人気</a:t>
            </a:r>
            <a:endParaRPr kumimoji="1" lang="ja-JP" altLang="en-US" dirty="0"/>
          </a:p>
        </p:txBody>
      </p:sp>
      <p:sp>
        <p:nvSpPr>
          <p:cNvPr id="3" name="コンテンツ プレースホルダ 2"/>
          <p:cNvSpPr>
            <a:spLocks noGrp="1"/>
          </p:cNvSpPr>
          <p:nvPr>
            <p:ph idx="1"/>
          </p:nvPr>
        </p:nvSpPr>
        <p:spPr>
          <a:xfrm>
            <a:off x="1981200" y="1600200"/>
            <a:ext cx="8229600" cy="5069160"/>
          </a:xfrm>
        </p:spPr>
        <p:txBody>
          <a:bodyPr>
            <a:normAutofit fontScale="92500" lnSpcReduction="20000"/>
          </a:bodyPr>
          <a:lstStyle/>
          <a:p>
            <a:r>
              <a:rPr lang="ja-JP" altLang="en-US" dirty="0" smtClean="0"/>
              <a:t>仕事が忙しくて休みがとれない、身体が不自由で外出が難しい</a:t>
            </a:r>
            <a:r>
              <a:rPr lang="en-US" altLang="ja-JP" dirty="0" smtClean="0"/>
              <a:t>――</a:t>
            </a:r>
            <a:r>
              <a:rPr lang="ja-JP" altLang="en-US" dirty="0" smtClean="0"/>
              <a:t>様々な事情で旅行に行くことができない人に代わり、お気に入りのぬいぐるみに旅をさせるサービスが一部で人気を集めている。その名も「ぬいぐるみの旅行代理店」だ。</a:t>
            </a:r>
            <a:br>
              <a:rPr lang="ja-JP" altLang="en-US" dirty="0" smtClean="0"/>
            </a:br>
            <a:r>
              <a:rPr lang="ja-JP" altLang="en-US" dirty="0" smtClean="0"/>
              <a:t/>
            </a:r>
            <a:br>
              <a:rPr lang="ja-JP" altLang="en-US" dirty="0" smtClean="0"/>
            </a:br>
            <a:r>
              <a:rPr lang="ja-JP" altLang="en-US" dirty="0" smtClean="0"/>
              <a:t>東京都港区でぬいぐるみの旅行代理店を運営する「ウナギトラベル」代表の東園絵さんによると、利用者から郵送されたぬいぐるみを連れて、旅行ガイドが観光地などを巡り、ぬいぐるみが“旅を楽しんでいる様子”を撮影。その写真を利用者とリアルタイムでシェアすることにより、旅行気分を味わってもらうサービスなのだそう。</a:t>
            </a:r>
            <a:endParaRPr lang="en-US" altLang="ja-JP" dirty="0" smtClean="0"/>
          </a:p>
          <a:p>
            <a:r>
              <a:rPr lang="ja-JP" altLang="en-US" dirty="0" smtClean="0"/>
              <a:t>気になる旅行代金は、行き先によるものの、</a:t>
            </a:r>
            <a:r>
              <a:rPr lang="en-US" altLang="ja-JP" dirty="0" smtClean="0"/>
              <a:t>4000</a:t>
            </a:r>
            <a:r>
              <a:rPr lang="ja-JP" altLang="en-US" dirty="0" smtClean="0"/>
              <a:t>円前後が相場。上記で紹介した地域以外に、新しいツアーの展開も予定</a:t>
            </a:r>
            <a:br>
              <a:rPr lang="ja-JP" altLang="en-US" dirty="0" smtClean="0"/>
            </a:br>
            <a:endParaRPr kumimoji="1" lang="ja-JP" altLang="en-US" dirty="0"/>
          </a:p>
        </p:txBody>
      </p:sp>
    </p:spTree>
    <p:extLst>
      <p:ext uri="{BB962C8B-B14F-4D97-AF65-F5344CB8AC3E}">
        <p14:creationId xmlns:p14="http://schemas.microsoft.com/office/powerpoint/2010/main" val="16865523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solidFill>
            <a:srgbClr val="FFFF00"/>
          </a:solidFill>
          <a:ln w="12700">
            <a:solidFill>
              <a:schemeClr val="tx1">
                <a:lumMod val="95000"/>
                <a:lumOff val="5000"/>
              </a:schemeClr>
            </a:solidFill>
          </a:ln>
        </p:spPr>
        <p:txBody>
          <a:bodyPr/>
          <a:lstStyle/>
          <a:p>
            <a:pPr algn="ctr">
              <a:defRPr/>
            </a:pPr>
            <a:r>
              <a:rPr lang="ja-JP" altLang="en-US" dirty="0" smtClean="0"/>
              <a:t>ジェミノイドと身体感覚の転移</a:t>
            </a:r>
          </a:p>
        </p:txBody>
      </p:sp>
      <p:sp>
        <p:nvSpPr>
          <p:cNvPr id="11267" name="コンテンツ プレースホルダ 2"/>
          <p:cNvSpPr>
            <a:spLocks noGrp="1"/>
          </p:cNvSpPr>
          <p:nvPr>
            <p:ph idx="1"/>
          </p:nvPr>
        </p:nvSpPr>
        <p:spPr/>
        <p:txBody>
          <a:bodyPr/>
          <a:lstStyle/>
          <a:p>
            <a:r>
              <a:rPr lang="ja-JP" altLang="en-US" smtClean="0"/>
              <a:t>石黒浩研究室</a:t>
            </a:r>
            <a:endParaRPr lang="en-US" altLang="ja-JP" smtClean="0"/>
          </a:p>
          <a:p>
            <a:r>
              <a:rPr lang="ja-JP" altLang="en-US" smtClean="0"/>
              <a:t>ジェミノイドは実在する人間のコピーロボット</a:t>
            </a:r>
            <a:endParaRPr lang="en-US" altLang="ja-JP" smtClean="0"/>
          </a:p>
          <a:p>
            <a:r>
              <a:rPr lang="ja-JP" altLang="en-US" smtClean="0"/>
              <a:t>遠隔地の相手に対し、より自然な対話が実現できる</a:t>
            </a:r>
            <a:endParaRPr lang="en-US" altLang="ja-JP" smtClean="0"/>
          </a:p>
          <a:p>
            <a:r>
              <a:rPr lang="ja-JP" altLang="en-US" smtClean="0"/>
              <a:t>自分が操作するジェミノイドが触れられた時、あたかも自分が触れられたかのような感覚が発することがある　　このような感覚は身体感覚の転移といい、脳科学でも注目されている</a:t>
            </a:r>
            <a:endParaRPr lang="en-US" altLang="ja-JP" smtClean="0"/>
          </a:p>
          <a:p>
            <a:endParaRPr lang="ja-JP" altLang="en-US" smtClean="0"/>
          </a:p>
        </p:txBody>
      </p:sp>
    </p:spTree>
    <p:extLst>
      <p:ext uri="{BB962C8B-B14F-4D97-AF65-F5344CB8AC3E}">
        <p14:creationId xmlns:p14="http://schemas.microsoft.com/office/powerpoint/2010/main" val="3278784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981200" y="98636"/>
            <a:ext cx="8229600" cy="1143000"/>
          </a:xfrm>
          <a:solidFill>
            <a:srgbClr val="FFFF00"/>
          </a:solidFill>
          <a:ln w="57150">
            <a:solidFill>
              <a:schemeClr val="tx1">
                <a:lumMod val="95000"/>
                <a:lumOff val="5000"/>
              </a:schemeClr>
            </a:solidFill>
          </a:ln>
        </p:spPr>
        <p:txBody>
          <a:bodyPr/>
          <a:lstStyle/>
          <a:p>
            <a:pPr algn="ctr">
              <a:defRPr/>
            </a:pPr>
            <a:r>
              <a:rPr lang="ja-JP" altLang="en-US" dirty="0" smtClean="0"/>
              <a:t>身体感覚の転移</a:t>
            </a:r>
          </a:p>
        </p:txBody>
      </p:sp>
      <p:sp>
        <p:nvSpPr>
          <p:cNvPr id="12291" name="コンテンツ プレースホルダ 2"/>
          <p:cNvSpPr>
            <a:spLocks noGrp="1"/>
          </p:cNvSpPr>
          <p:nvPr>
            <p:ph idx="1"/>
          </p:nvPr>
        </p:nvSpPr>
        <p:spPr>
          <a:xfrm>
            <a:off x="1524000" y="1341439"/>
            <a:ext cx="9144000" cy="5400675"/>
          </a:xfrm>
        </p:spPr>
        <p:txBody>
          <a:bodyPr/>
          <a:lstStyle/>
          <a:p>
            <a:r>
              <a:rPr lang="ja-JP" altLang="en-US"/>
              <a:t>遠隔操作型アンドロイドロボットを操作する際</a:t>
            </a:r>
            <a:r>
              <a:rPr lang="en-US" altLang="ja-JP"/>
              <a:t>,</a:t>
            </a:r>
            <a:r>
              <a:rPr lang="ja-JP" altLang="en-US"/>
              <a:t>触覚フィードバックがないにもかかわらず</a:t>
            </a:r>
            <a:r>
              <a:rPr lang="en-US" altLang="ja-JP"/>
              <a:t>,</a:t>
            </a:r>
            <a:r>
              <a:rPr lang="ja-JP" altLang="en-US"/>
              <a:t>ロボットの身体に触られると自分に触られたように感じることがある</a:t>
            </a:r>
            <a:r>
              <a:rPr lang="en-US" altLang="ja-JP"/>
              <a:t>.</a:t>
            </a:r>
            <a:r>
              <a:rPr lang="ja-JP" altLang="en-US"/>
              <a:t>類似の現象として</a:t>
            </a:r>
            <a:r>
              <a:rPr lang="en-US" altLang="ja-JP"/>
              <a:t>,</a:t>
            </a:r>
            <a:r>
              <a:rPr lang="ja-JP" altLang="en-US"/>
              <a:t>身体への触覚刺激に同期して身体以外への物体に触覚刺激を与えている様子を観察させると</a:t>
            </a:r>
            <a:r>
              <a:rPr lang="en-US" altLang="ja-JP"/>
              <a:t>,</a:t>
            </a:r>
            <a:r>
              <a:rPr lang="ja-JP" altLang="en-US"/>
              <a:t>身体感覚の転移が生ずる「</a:t>
            </a:r>
            <a:r>
              <a:rPr lang="en-US" altLang="ja-JP"/>
              <a:t>Rubber Hand Illusion</a:t>
            </a:r>
            <a:r>
              <a:rPr lang="ja-JP" altLang="en-US"/>
              <a:t>」が知られているが</a:t>
            </a:r>
            <a:r>
              <a:rPr lang="en-US" altLang="ja-JP"/>
              <a:t>,</a:t>
            </a:r>
            <a:r>
              <a:rPr lang="ja-JP" altLang="en-US"/>
              <a:t>触覚刺激を伴わない身体感覚の転移についての研究事例は少なく</a:t>
            </a:r>
            <a:r>
              <a:rPr lang="en-US" altLang="ja-JP"/>
              <a:t>,</a:t>
            </a:r>
            <a:r>
              <a:rPr lang="ja-JP" altLang="en-US"/>
              <a:t>特に対象物を遠隔操作する際の転移に関する報告はこれまでない</a:t>
            </a:r>
            <a:r>
              <a:rPr lang="en-US" altLang="ja-JP"/>
              <a:t>.</a:t>
            </a:r>
            <a:r>
              <a:rPr lang="ja-JP" altLang="en-US"/>
              <a:t> アンドロイドの遠隔操作時に身体感覚の転移が実際に生じているのかを検証した</a:t>
            </a:r>
            <a:r>
              <a:rPr lang="en-US" altLang="ja-JP"/>
              <a:t>.</a:t>
            </a:r>
            <a:r>
              <a:rPr lang="ja-JP" altLang="en-US"/>
              <a:t>その結果</a:t>
            </a:r>
            <a:r>
              <a:rPr lang="en-US" altLang="ja-JP"/>
              <a:t>,</a:t>
            </a:r>
            <a:r>
              <a:rPr lang="ja-JP" altLang="en-US"/>
              <a:t>アンドロイドと操作者の動きが同期した場合に</a:t>
            </a:r>
            <a:r>
              <a:rPr lang="en-US" altLang="ja-JP"/>
              <a:t>,</a:t>
            </a:r>
            <a:r>
              <a:rPr lang="ja-JP" altLang="en-US"/>
              <a:t>触覚刺激を与えなくても</a:t>
            </a:r>
            <a:r>
              <a:rPr lang="en-US" altLang="ja-JP"/>
              <a:t>,</a:t>
            </a:r>
            <a:r>
              <a:rPr lang="ja-JP" altLang="en-US"/>
              <a:t>身体感覚の転移が生ずることが分かった</a:t>
            </a:r>
            <a:r>
              <a:rPr lang="en-US" altLang="ja-JP"/>
              <a:t>.</a:t>
            </a:r>
            <a:endParaRPr lang="ja-JP" altLang="en-US"/>
          </a:p>
        </p:txBody>
      </p:sp>
    </p:spTree>
    <p:extLst>
      <p:ext uri="{BB962C8B-B14F-4D97-AF65-F5344CB8AC3E}">
        <p14:creationId xmlns:p14="http://schemas.microsoft.com/office/powerpoint/2010/main" val="3941050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defRPr/>
            </a:pPr>
            <a:r>
              <a:rPr lang="ja-JP" altLang="en-US" dirty="0" smtClean="0"/>
              <a:t>坂網猟師の感覚</a:t>
            </a:r>
            <a:endParaRPr lang="ja-JP" altLang="en-US" dirty="0"/>
          </a:p>
        </p:txBody>
      </p:sp>
      <p:sp>
        <p:nvSpPr>
          <p:cNvPr id="13315" name="コンテンツ プレースホルダ 2"/>
          <p:cNvSpPr>
            <a:spLocks noGrp="1"/>
          </p:cNvSpPr>
          <p:nvPr>
            <p:ph idx="1"/>
          </p:nvPr>
        </p:nvSpPr>
        <p:spPr>
          <a:xfrm>
            <a:off x="1981200" y="1887538"/>
            <a:ext cx="8229600" cy="2405062"/>
          </a:xfrm>
        </p:spPr>
        <p:txBody>
          <a:bodyPr/>
          <a:lstStyle/>
          <a:p>
            <a:r>
              <a:rPr lang="ja-JP" altLang="en-US" smtClean="0"/>
              <a:t>坂網猟師は、手元を離れ上空に放り上げた坂網に、飛び立ってきた鴨が飛び込んできたとき、自分自身の手元でもそのぶるぶるとする感覚が伝わってくるといいます。</a:t>
            </a:r>
          </a:p>
        </p:txBody>
      </p:sp>
    </p:spTree>
    <p:extLst>
      <p:ext uri="{BB962C8B-B14F-4D97-AF65-F5344CB8AC3E}">
        <p14:creationId xmlns:p14="http://schemas.microsoft.com/office/powerpoint/2010/main" val="36223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番号プレースホルダ 5"/>
          <p:cNvSpPr>
            <a:spLocks noGrp="1"/>
          </p:cNvSpPr>
          <p:nvPr>
            <p:ph type="sldNum" sz="quarter" idx="12"/>
          </p:nvPr>
        </p:nvSpPr>
        <p:spPr>
          <a:noFill/>
        </p:spPr>
        <p:txBody>
          <a:bodyPr/>
          <a:lstStyle/>
          <a:p>
            <a:fld id="{56637EF6-9B38-4D04-828E-93F0D1FF758A}" type="slidenum">
              <a:rPr lang="en-US" altLang="ja-JP" smtClean="0">
                <a:latin typeface="Arial" pitchFamily="34" charset="0"/>
              </a:rPr>
              <a:pPr/>
              <a:t>3</a:t>
            </a:fld>
            <a:endParaRPr lang="en-US" altLang="ja-JP" smtClean="0">
              <a:latin typeface="Arial" pitchFamily="34" charset="0"/>
            </a:endParaRPr>
          </a:p>
        </p:txBody>
      </p:sp>
      <p:sp>
        <p:nvSpPr>
          <p:cNvPr id="13315" name="Rectangle 2"/>
          <p:cNvSpPr>
            <a:spLocks noGrp="1" noChangeArrowheads="1"/>
          </p:cNvSpPr>
          <p:nvPr>
            <p:ph type="ctrTitle"/>
          </p:nvPr>
        </p:nvSpPr>
        <p:spPr>
          <a:xfrm>
            <a:off x="1525018" y="187325"/>
            <a:ext cx="9251503" cy="1441450"/>
          </a:xfrm>
          <a:solidFill>
            <a:srgbClr val="FFFFCC"/>
          </a:solidFill>
          <a:ln w="38100">
            <a:solidFill>
              <a:schemeClr val="tx1"/>
            </a:solidFill>
          </a:ln>
        </p:spPr>
        <p:txBody>
          <a:bodyPr/>
          <a:lstStyle/>
          <a:p>
            <a:r>
              <a:rPr lang="ja-JP" altLang="en-US" sz="4000" dirty="0"/>
              <a:t>「非日常生活圏」から「日常圏」への接近</a:t>
            </a:r>
          </a:p>
        </p:txBody>
      </p:sp>
      <p:sp>
        <p:nvSpPr>
          <p:cNvPr id="13317" name="Oval 4"/>
          <p:cNvSpPr>
            <a:spLocks noChangeArrowheads="1"/>
          </p:cNvSpPr>
          <p:nvPr/>
        </p:nvSpPr>
        <p:spPr bwMode="auto">
          <a:xfrm>
            <a:off x="2423593" y="2420888"/>
            <a:ext cx="2664295" cy="1081534"/>
          </a:xfrm>
          <a:prstGeom prst="ellipse">
            <a:avLst/>
          </a:prstGeom>
          <a:noFill/>
          <a:ln w="57150">
            <a:solidFill>
              <a:schemeClr val="tx2"/>
            </a:solidFill>
            <a:round/>
            <a:headEnd/>
            <a:tailEnd/>
          </a:ln>
        </p:spPr>
        <p:txBody>
          <a:bodyPr wrap="none" anchor="ctr"/>
          <a:lstStyle/>
          <a:p>
            <a:pPr algn="ctr"/>
            <a:r>
              <a:rPr lang="ja-JP" altLang="en-US" sz="3200" dirty="0">
                <a:solidFill>
                  <a:schemeClr val="tx2"/>
                </a:solidFill>
              </a:rPr>
              <a:t>日常生活圏</a:t>
            </a:r>
          </a:p>
        </p:txBody>
      </p:sp>
      <p:sp>
        <p:nvSpPr>
          <p:cNvPr id="13318" name="Oval 5"/>
          <p:cNvSpPr>
            <a:spLocks noChangeArrowheads="1"/>
          </p:cNvSpPr>
          <p:nvPr/>
        </p:nvSpPr>
        <p:spPr bwMode="auto">
          <a:xfrm>
            <a:off x="6672064" y="2420889"/>
            <a:ext cx="2880320" cy="1081087"/>
          </a:xfrm>
          <a:prstGeom prst="ellipse">
            <a:avLst/>
          </a:prstGeom>
          <a:noFill/>
          <a:ln w="38100">
            <a:solidFill>
              <a:schemeClr val="tx2"/>
            </a:solidFill>
            <a:round/>
            <a:headEnd/>
            <a:tailEnd/>
          </a:ln>
        </p:spPr>
        <p:txBody>
          <a:bodyPr wrap="none" anchor="ctr"/>
          <a:lstStyle/>
          <a:p>
            <a:pPr algn="ctr"/>
            <a:r>
              <a:rPr lang="ja-JP" altLang="en-US" sz="3200" dirty="0">
                <a:solidFill>
                  <a:schemeClr val="tx2"/>
                </a:solidFill>
              </a:rPr>
              <a:t>非日常生活圏</a:t>
            </a:r>
          </a:p>
        </p:txBody>
      </p:sp>
      <p:sp>
        <p:nvSpPr>
          <p:cNvPr id="13319" name="AutoShape 6"/>
          <p:cNvSpPr>
            <a:spLocks noChangeArrowheads="1"/>
          </p:cNvSpPr>
          <p:nvPr/>
        </p:nvSpPr>
        <p:spPr bwMode="auto">
          <a:xfrm flipH="1" flipV="1">
            <a:off x="4367808" y="3213348"/>
            <a:ext cx="2808312" cy="647700"/>
          </a:xfrm>
          <a:prstGeom prst="curvedDownArrow">
            <a:avLst>
              <a:gd name="adj1" fmla="val 81961"/>
              <a:gd name="adj2" fmla="val 163922"/>
              <a:gd name="adj3" fmla="val 33333"/>
            </a:avLst>
          </a:prstGeom>
          <a:solidFill>
            <a:schemeClr val="accent6">
              <a:lumMod val="20000"/>
              <a:lumOff val="80000"/>
            </a:schemeClr>
          </a:solidFill>
          <a:ln w="9525">
            <a:solidFill>
              <a:schemeClr val="tx1"/>
            </a:solidFill>
            <a:miter lim="800000"/>
            <a:headEnd/>
            <a:tailEnd/>
          </a:ln>
        </p:spPr>
        <p:txBody>
          <a:bodyPr wrap="none" anchor="ctr"/>
          <a:lstStyle/>
          <a:p>
            <a:endParaRPr lang="ja-JP" altLang="en-US"/>
          </a:p>
        </p:txBody>
      </p:sp>
      <p:sp>
        <p:nvSpPr>
          <p:cNvPr id="13320" name="Text Box 7"/>
          <p:cNvSpPr txBox="1">
            <a:spLocks noChangeArrowheads="1"/>
          </p:cNvSpPr>
          <p:nvPr/>
        </p:nvSpPr>
        <p:spPr bwMode="auto">
          <a:xfrm>
            <a:off x="5375920" y="2996952"/>
            <a:ext cx="1098550" cy="641350"/>
          </a:xfrm>
          <a:prstGeom prst="rect">
            <a:avLst/>
          </a:prstGeom>
          <a:noFill/>
          <a:ln w="9525">
            <a:noFill/>
            <a:miter lim="800000"/>
            <a:headEnd/>
            <a:tailEnd/>
          </a:ln>
        </p:spPr>
        <p:txBody>
          <a:bodyPr wrap="none">
            <a:spAutoFit/>
          </a:bodyPr>
          <a:lstStyle/>
          <a:p>
            <a:r>
              <a:rPr lang="ja-JP" altLang="en-US" sz="3600" dirty="0">
                <a:solidFill>
                  <a:srgbClr val="FF0000"/>
                </a:solidFill>
              </a:rPr>
              <a:t>移動</a:t>
            </a:r>
          </a:p>
        </p:txBody>
      </p:sp>
      <p:sp>
        <p:nvSpPr>
          <p:cNvPr id="13322" name="AutoShape 10"/>
          <p:cNvSpPr>
            <a:spLocks noChangeArrowheads="1"/>
          </p:cNvSpPr>
          <p:nvPr/>
        </p:nvSpPr>
        <p:spPr bwMode="auto">
          <a:xfrm flipH="1">
            <a:off x="4008636" y="3717033"/>
            <a:ext cx="3887564" cy="1439863"/>
          </a:xfrm>
          <a:prstGeom prst="rightArrow">
            <a:avLst>
              <a:gd name="adj1" fmla="val 50000"/>
              <a:gd name="adj2" fmla="val 53776"/>
            </a:avLst>
          </a:prstGeom>
          <a:solidFill>
            <a:schemeClr val="bg1"/>
          </a:solidFill>
          <a:ln w="9525">
            <a:solidFill>
              <a:schemeClr val="tx1"/>
            </a:solidFill>
            <a:miter lim="800000"/>
            <a:headEnd/>
            <a:tailEnd/>
          </a:ln>
        </p:spPr>
        <p:txBody>
          <a:bodyPr wrap="none" anchor="ctr"/>
          <a:lstStyle/>
          <a:p>
            <a:r>
              <a:rPr lang="ja-JP" altLang="en-US" sz="3600" dirty="0"/>
              <a:t>移動の容易化</a:t>
            </a:r>
          </a:p>
        </p:txBody>
      </p:sp>
      <p:sp>
        <p:nvSpPr>
          <p:cNvPr id="14" name="Text Box 7"/>
          <p:cNvSpPr txBox="1">
            <a:spLocks noChangeArrowheads="1"/>
          </p:cNvSpPr>
          <p:nvPr/>
        </p:nvSpPr>
        <p:spPr bwMode="auto">
          <a:xfrm>
            <a:off x="7161020" y="1772817"/>
            <a:ext cx="2031325" cy="646331"/>
          </a:xfrm>
          <a:prstGeom prst="rect">
            <a:avLst/>
          </a:prstGeom>
          <a:noFill/>
          <a:ln w="9525">
            <a:noFill/>
            <a:miter lim="800000"/>
            <a:headEnd/>
            <a:tailEnd/>
          </a:ln>
        </p:spPr>
        <p:txBody>
          <a:bodyPr wrap="none">
            <a:spAutoFit/>
          </a:bodyPr>
          <a:lstStyle/>
          <a:p>
            <a:r>
              <a:rPr lang="ja-JP" altLang="en-US" sz="3600" dirty="0">
                <a:solidFill>
                  <a:srgbClr val="FF0000"/>
                </a:solidFill>
              </a:rPr>
              <a:t>提供行動</a:t>
            </a:r>
          </a:p>
        </p:txBody>
      </p:sp>
      <p:sp>
        <p:nvSpPr>
          <p:cNvPr id="15" name="Text Box 7"/>
          <p:cNvSpPr txBox="1">
            <a:spLocks noChangeArrowheads="1"/>
          </p:cNvSpPr>
          <p:nvPr/>
        </p:nvSpPr>
        <p:spPr bwMode="auto">
          <a:xfrm>
            <a:off x="2567609" y="1772817"/>
            <a:ext cx="2031325" cy="646331"/>
          </a:xfrm>
          <a:prstGeom prst="rect">
            <a:avLst/>
          </a:prstGeom>
          <a:noFill/>
          <a:ln w="9525">
            <a:noFill/>
            <a:miter lim="800000"/>
            <a:headEnd/>
            <a:tailEnd/>
          </a:ln>
        </p:spPr>
        <p:txBody>
          <a:bodyPr wrap="none">
            <a:spAutoFit/>
          </a:bodyPr>
          <a:lstStyle/>
          <a:p>
            <a:r>
              <a:rPr lang="ja-JP" altLang="en-US" sz="3600" dirty="0">
                <a:solidFill>
                  <a:srgbClr val="FF0000"/>
                </a:solidFill>
              </a:rPr>
              <a:t>待機行動</a:t>
            </a:r>
          </a:p>
        </p:txBody>
      </p:sp>
      <p:sp>
        <p:nvSpPr>
          <p:cNvPr id="16" name="Oval 4"/>
          <p:cNvSpPr>
            <a:spLocks noChangeArrowheads="1"/>
          </p:cNvSpPr>
          <p:nvPr/>
        </p:nvSpPr>
        <p:spPr bwMode="auto">
          <a:xfrm>
            <a:off x="4583832" y="4939754"/>
            <a:ext cx="3096344" cy="1081534"/>
          </a:xfrm>
          <a:prstGeom prst="ellipse">
            <a:avLst/>
          </a:prstGeom>
          <a:noFill/>
          <a:ln w="57150">
            <a:solidFill>
              <a:schemeClr val="tx2"/>
            </a:solidFill>
            <a:round/>
            <a:headEnd/>
            <a:tailEnd/>
          </a:ln>
        </p:spPr>
        <p:txBody>
          <a:bodyPr wrap="none" anchor="ctr"/>
          <a:lstStyle/>
          <a:p>
            <a:pPr algn="ctr"/>
            <a:r>
              <a:rPr lang="ja-JP" altLang="en-US" sz="3200" dirty="0">
                <a:solidFill>
                  <a:schemeClr val="tx2"/>
                </a:solidFill>
              </a:rPr>
              <a:t>便宜置籍空間</a:t>
            </a:r>
          </a:p>
        </p:txBody>
      </p:sp>
      <p:sp>
        <p:nvSpPr>
          <p:cNvPr id="17" name="角丸四角形 16"/>
          <p:cNvSpPr/>
          <p:nvPr/>
        </p:nvSpPr>
        <p:spPr>
          <a:xfrm>
            <a:off x="8040216" y="4005064"/>
            <a:ext cx="2016224" cy="914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lumMod val="95000"/>
                    <a:lumOff val="5000"/>
                  </a:schemeClr>
                </a:solidFill>
              </a:rPr>
              <a:t>空飛ぶ</a:t>
            </a:r>
            <a:endParaRPr lang="en-US" altLang="ja-JP" sz="2800" dirty="0">
              <a:solidFill>
                <a:schemeClr val="tx1">
                  <a:lumMod val="95000"/>
                  <a:lumOff val="5000"/>
                </a:schemeClr>
              </a:solidFill>
            </a:endParaRPr>
          </a:p>
          <a:p>
            <a:pPr algn="ctr"/>
            <a:r>
              <a:rPr lang="ja-JP" altLang="en-US" sz="2800" dirty="0">
                <a:solidFill>
                  <a:schemeClr val="tx1">
                    <a:lumMod val="95000"/>
                    <a:lumOff val="5000"/>
                  </a:schemeClr>
                </a:solidFill>
              </a:rPr>
              <a:t>眼科病院</a:t>
            </a:r>
          </a:p>
        </p:txBody>
      </p:sp>
      <p:sp>
        <p:nvSpPr>
          <p:cNvPr id="18" name="角丸四角形 17"/>
          <p:cNvSpPr/>
          <p:nvPr/>
        </p:nvSpPr>
        <p:spPr>
          <a:xfrm>
            <a:off x="1919536" y="4026768"/>
            <a:ext cx="2016224"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accent3">
                    <a:lumMod val="75000"/>
                  </a:schemeClr>
                </a:solidFill>
              </a:rPr>
              <a:t>出張パーティー屋</a:t>
            </a:r>
          </a:p>
        </p:txBody>
      </p:sp>
      <p:sp>
        <p:nvSpPr>
          <p:cNvPr id="19" name="角丸四角形 18"/>
          <p:cNvSpPr/>
          <p:nvPr/>
        </p:nvSpPr>
        <p:spPr>
          <a:xfrm>
            <a:off x="4583832" y="6093296"/>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カジノ船</a:t>
            </a:r>
          </a:p>
        </p:txBody>
      </p:sp>
      <p:sp>
        <p:nvSpPr>
          <p:cNvPr id="20" name="角丸四角形 19"/>
          <p:cNvSpPr/>
          <p:nvPr/>
        </p:nvSpPr>
        <p:spPr>
          <a:xfrm>
            <a:off x="6312024" y="6093296"/>
            <a:ext cx="1512168" cy="720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特別区</a:t>
            </a:r>
          </a:p>
        </p:txBody>
      </p:sp>
    </p:spTree>
    <p:extLst>
      <p:ext uri="{BB962C8B-B14F-4D97-AF65-F5344CB8AC3E}">
        <p14:creationId xmlns:p14="http://schemas.microsoft.com/office/powerpoint/2010/main" val="578924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a:t>
            </a:r>
            <a:r>
              <a:rPr kumimoji="1" lang="en-US" altLang="ja-JP" dirty="0" err="1" smtClean="0"/>
              <a:t>streetview</a:t>
            </a:r>
            <a:r>
              <a:rPr kumimoji="1" lang="ja-JP" altLang="en-US"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観光資源の範疇化、評価　　主観的であり、政策と不協和</a:t>
            </a:r>
            <a:endParaRPr kumimoji="1" lang="en-US" altLang="ja-JP" dirty="0" smtClean="0"/>
          </a:p>
          <a:p>
            <a:r>
              <a:rPr lang="ja-JP" altLang="en-US" dirty="0" smtClean="0"/>
              <a:t>観光案内ガイドブック　いずれ</a:t>
            </a:r>
            <a:r>
              <a:rPr lang="en-US" altLang="ja-JP" dirty="0" smtClean="0">
                <a:solidFill>
                  <a:srgbClr val="FF0000"/>
                </a:solidFill>
              </a:rPr>
              <a:t>GOOGLE</a:t>
            </a:r>
            <a:r>
              <a:rPr lang="ja-JP" altLang="en-US" dirty="0" smtClean="0">
                <a:solidFill>
                  <a:srgbClr val="FF0000"/>
                </a:solidFill>
              </a:rPr>
              <a:t>の無償ビジネスモデルに吸収</a:t>
            </a:r>
            <a:endParaRPr lang="en-US" altLang="ja-JP" dirty="0" smtClean="0">
              <a:solidFill>
                <a:srgbClr val="FF0000"/>
              </a:solidFill>
            </a:endParaRPr>
          </a:p>
          <a:p>
            <a:r>
              <a:rPr lang="en-US" altLang="ja-JP" dirty="0" smtClean="0">
                <a:hlinkClick r:id="rId2"/>
              </a:rPr>
              <a:t>http</a:t>
            </a:r>
            <a:r>
              <a:rPr lang="en-US" altLang="ja-JP" dirty="0">
                <a:hlinkClick r:id="rId2"/>
              </a:rPr>
              <a:t>://</a:t>
            </a:r>
            <a:r>
              <a:rPr lang="en-US" altLang="ja-JP" dirty="0" smtClean="0">
                <a:hlinkClick r:id="rId2"/>
              </a:rPr>
              <a:t>www.gizmodo.jp/2015/07/ai.html</a:t>
            </a:r>
            <a:endParaRPr lang="en-US" altLang="ja-JP" dirty="0" smtClean="0"/>
          </a:p>
          <a:p>
            <a:r>
              <a:rPr lang="en-US" altLang="ja-JP" dirty="0">
                <a:hlinkClick r:id="rId3"/>
              </a:rPr>
              <a:t>http://www.gizmodo.jp/2015/06/post_17411.html</a:t>
            </a:r>
            <a:endParaRPr lang="en-US" altLang="ja-JP" dirty="0"/>
          </a:p>
          <a:p>
            <a:endParaRPr kumimoji="1" lang="ja-JP" altLang="en-US" dirty="0"/>
          </a:p>
        </p:txBody>
      </p:sp>
    </p:spTree>
    <p:extLst>
      <p:ext uri="{BB962C8B-B14F-4D97-AF65-F5344CB8AC3E}">
        <p14:creationId xmlns:p14="http://schemas.microsoft.com/office/powerpoint/2010/main" val="1164944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知覚と認知のメカニズムの解明</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錯視のメカニズム、視覚のメカニズムが数式レベルで解明されるようになると、視覚を効率的に活用した観光資源化や街づくりが可能となる</a:t>
            </a:r>
            <a:endParaRPr kumimoji="1" lang="en-US" altLang="ja-JP" dirty="0" smtClean="0"/>
          </a:p>
          <a:p>
            <a:r>
              <a:rPr kumimoji="1" lang="ja-JP" altLang="en-US" dirty="0" smtClean="0"/>
              <a:t>同時に、視覚メカニズム活用が当たり前になることから、錯覚観光に日常化により、錯覚が非日常ではなくなる</a:t>
            </a:r>
            <a:endParaRPr kumimoji="1" lang="ja-JP" altLang="en-US" dirty="0"/>
          </a:p>
        </p:txBody>
      </p:sp>
    </p:spTree>
    <p:extLst>
      <p:ext uri="{BB962C8B-B14F-4D97-AF65-F5344CB8AC3E}">
        <p14:creationId xmlns:p14="http://schemas.microsoft.com/office/powerpoint/2010/main" val="2816912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981200" y="188913"/>
            <a:ext cx="8229600" cy="1143000"/>
          </a:xfrm>
          <a:solidFill>
            <a:srgbClr val="FFFF00"/>
          </a:solidFill>
          <a:ln w="57150">
            <a:solidFill>
              <a:schemeClr val="tx1">
                <a:lumMod val="95000"/>
                <a:lumOff val="5000"/>
              </a:schemeClr>
            </a:solidFill>
          </a:ln>
        </p:spPr>
        <p:txBody>
          <a:bodyPr/>
          <a:lstStyle/>
          <a:p>
            <a:pPr eaLnBrk="1" hangingPunct="1">
              <a:defRPr/>
            </a:pPr>
            <a:r>
              <a:rPr lang="ja-JP" altLang="en-US" dirty="0" smtClean="0"/>
              <a:t>「受動意識仮説」の始まり</a:t>
            </a:r>
          </a:p>
        </p:txBody>
      </p:sp>
      <p:sp>
        <p:nvSpPr>
          <p:cNvPr id="91139" name="Rectangle 3"/>
          <p:cNvSpPr>
            <a:spLocks noGrp="1" noChangeArrowheads="1"/>
          </p:cNvSpPr>
          <p:nvPr>
            <p:ph type="body" idx="1"/>
          </p:nvPr>
        </p:nvSpPr>
        <p:spPr>
          <a:xfrm>
            <a:off x="1524001" y="1484314"/>
            <a:ext cx="8893175" cy="5373687"/>
          </a:xfrm>
        </p:spPr>
        <p:txBody>
          <a:bodyPr>
            <a:normAutofit lnSpcReduction="10000"/>
          </a:bodyPr>
          <a:lstStyle/>
          <a:p>
            <a:pPr eaLnBrk="1" hangingPunct="1">
              <a:lnSpc>
                <a:spcPct val="80000"/>
              </a:lnSpc>
            </a:pPr>
            <a:r>
              <a:rPr lang="ja-JP" altLang="en-US" sz="3600"/>
              <a:t>視覚や聴覚にくらべて、触覚は非常にプリミティブな感覚で、ずっと昔からある。アメーバでも、つつけば反応する。一方、自己意識というと高尚で深遠な存在と見なされているが、結局は触覚と同じように情報を処理しているのではないか。触覚や視覚だと外部の情報をフィードバックしているが、思考も、記憶から読み出した情報などを対象に内面でフィードバックしている。外部とやりとりするか、内部でやりとりするかの違いがあるだけで、同じような回路ととらえられる。そう考えたのが、「受動意識仮説」の始まり。</a:t>
            </a:r>
            <a:r>
              <a:rPr lang="ja-JP" altLang="en-US"/>
              <a:t/>
            </a:r>
            <a:br>
              <a:rPr lang="ja-JP" altLang="en-US"/>
            </a:br>
            <a:endParaRPr lang="ja-JP" altLang="en-US"/>
          </a:p>
        </p:txBody>
      </p:sp>
    </p:spTree>
    <p:extLst>
      <p:ext uri="{BB962C8B-B14F-4D97-AF65-F5344CB8AC3E}">
        <p14:creationId xmlns:p14="http://schemas.microsoft.com/office/powerpoint/2010/main" val="3787240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ln w="19050">
            <a:solidFill>
              <a:schemeClr val="tx1"/>
            </a:solidFill>
          </a:ln>
        </p:spPr>
        <p:txBody>
          <a:bodyPr/>
          <a:lstStyle/>
          <a:p>
            <a:pPr algn="ctr" eaLnBrk="1" hangingPunct="1"/>
            <a:r>
              <a:rPr lang="ja-JP" altLang="en-US" dirty="0" smtClean="0"/>
              <a:t>受動意識仮説</a:t>
            </a:r>
          </a:p>
        </p:txBody>
      </p:sp>
      <p:sp>
        <p:nvSpPr>
          <p:cNvPr id="93187" name="Rectangle 3"/>
          <p:cNvSpPr>
            <a:spLocks noGrp="1" noChangeArrowheads="1"/>
          </p:cNvSpPr>
          <p:nvPr>
            <p:ph type="body" idx="1"/>
          </p:nvPr>
        </p:nvSpPr>
        <p:spPr>
          <a:xfrm>
            <a:off x="1981201" y="1600201"/>
            <a:ext cx="8291513" cy="4525963"/>
          </a:xfrm>
        </p:spPr>
        <p:txBody>
          <a:bodyPr/>
          <a:lstStyle/>
          <a:p>
            <a:pPr eaLnBrk="1" hangingPunct="1"/>
            <a:r>
              <a:rPr lang="ja-JP" altLang="en-US"/>
              <a:t>人が指を動かそうとするとき，脳の中の，「動かそう」と意図する働きを担う部分と，筋肉を動かそうと指令する運動神経が，どんなタイミングで活動するかを計測したカリフォルニア大のリベット博士の実験</a:t>
            </a:r>
          </a:p>
          <a:p>
            <a:pPr eaLnBrk="1" hangingPunct="1"/>
            <a:r>
              <a:rPr lang="ja-JP" altLang="en-US"/>
              <a:t>結果は実に意外だった。筋肉を動かすための運動神経の指令は，心が「動かそう」と意図する脳活動よりも，</a:t>
            </a:r>
            <a:r>
              <a:rPr lang="en-US" altLang="ja-JP"/>
              <a:t>0.5</a:t>
            </a:r>
            <a:r>
              <a:rPr lang="ja-JP" altLang="en-US"/>
              <a:t>秒も先だというのだ。常識的に考えると，まず人の心の「意識」が「動かそう」と決断し，それにしたがって体が動くと予想されるのに，結果は何と逆なのだ </a:t>
            </a:r>
          </a:p>
        </p:txBody>
      </p:sp>
    </p:spTree>
    <p:extLst>
      <p:ext uri="{BB962C8B-B14F-4D97-AF65-F5344CB8AC3E}">
        <p14:creationId xmlns:p14="http://schemas.microsoft.com/office/powerpoint/2010/main" val="1855992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432175" y="274638"/>
            <a:ext cx="5689600" cy="850900"/>
          </a:xfrm>
          <a:ln w="38100" cmpd="dbl">
            <a:solidFill>
              <a:schemeClr val="tx1"/>
            </a:solidFill>
          </a:ln>
        </p:spPr>
        <p:txBody>
          <a:bodyPr/>
          <a:lstStyle/>
          <a:p>
            <a:pPr eaLnBrk="1" hangingPunct="1"/>
            <a:r>
              <a:rPr lang="ja-JP" altLang="en-US" smtClean="0">
                <a:solidFill>
                  <a:srgbClr val="FF0000"/>
                </a:solidFill>
              </a:rPr>
              <a:t>情感</a:t>
            </a:r>
            <a:r>
              <a:rPr lang="ja-JP" altLang="en-US" smtClean="0"/>
              <a:t>＝</a:t>
            </a:r>
            <a:r>
              <a:rPr lang="ja-JP" altLang="en-US" smtClean="0">
                <a:solidFill>
                  <a:srgbClr val="FF0000"/>
                </a:solidFill>
              </a:rPr>
              <a:t>情</a:t>
            </a:r>
            <a:r>
              <a:rPr lang="ja-JP" altLang="en-US" smtClean="0"/>
              <a:t>動</a:t>
            </a:r>
            <a:r>
              <a:rPr lang="en-US" altLang="ja-JP" smtClean="0"/>
              <a:t>+</a:t>
            </a:r>
            <a:r>
              <a:rPr lang="ja-JP" altLang="en-US" smtClean="0">
                <a:solidFill>
                  <a:srgbClr val="FF0000"/>
                </a:solidFill>
              </a:rPr>
              <a:t>感</a:t>
            </a:r>
            <a:r>
              <a:rPr lang="ja-JP" altLang="en-US" smtClean="0"/>
              <a:t>情</a:t>
            </a:r>
          </a:p>
        </p:txBody>
      </p:sp>
      <p:sp>
        <p:nvSpPr>
          <p:cNvPr id="97283" name="Rectangle 3"/>
          <p:cNvSpPr>
            <a:spLocks noGrp="1" noChangeArrowheads="1"/>
          </p:cNvSpPr>
          <p:nvPr>
            <p:ph type="body" idx="1"/>
          </p:nvPr>
        </p:nvSpPr>
        <p:spPr>
          <a:xfrm>
            <a:off x="1981200" y="1412876"/>
            <a:ext cx="8229600" cy="1757363"/>
          </a:xfrm>
        </p:spPr>
        <p:txBody>
          <a:bodyPr/>
          <a:lstStyle/>
          <a:p>
            <a:pPr eaLnBrk="1" hangingPunct="1"/>
            <a:r>
              <a:rPr lang="ja-JP" altLang="en-US" smtClean="0"/>
              <a:t>患者の観察から　情動が先にあり、感情が後</a:t>
            </a:r>
          </a:p>
          <a:p>
            <a:pPr eaLnBrk="1" hangingPunct="1">
              <a:buFontTx/>
              <a:buNone/>
            </a:pPr>
            <a:r>
              <a:rPr lang="ja-JP" altLang="en-US" smtClean="0"/>
              <a:t>　　　　　　　　　　「まず悲しみの情動があった」</a:t>
            </a:r>
          </a:p>
          <a:p>
            <a:pPr eaLnBrk="1" hangingPunct="1"/>
            <a:r>
              <a:rPr lang="ja-JP" altLang="en-US" smtClean="0"/>
              <a:t>進化は情動と感情の脳装置を分けて組立て</a:t>
            </a:r>
          </a:p>
          <a:p>
            <a:pPr eaLnBrk="1" hangingPunct="1"/>
            <a:endParaRPr lang="en-US" altLang="ja-JP" smtClean="0"/>
          </a:p>
        </p:txBody>
      </p:sp>
      <p:sp>
        <p:nvSpPr>
          <p:cNvPr id="97284" name="Rectangle 4"/>
          <p:cNvSpPr>
            <a:spLocks noChangeArrowheads="1"/>
          </p:cNvSpPr>
          <p:nvPr/>
        </p:nvSpPr>
        <p:spPr bwMode="auto">
          <a:xfrm>
            <a:off x="1992313" y="3789363"/>
            <a:ext cx="9144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t>情動</a:t>
            </a:r>
          </a:p>
        </p:txBody>
      </p:sp>
      <p:sp>
        <p:nvSpPr>
          <p:cNvPr id="97285" name="Text Box 5"/>
          <p:cNvSpPr txBox="1">
            <a:spLocks noChangeArrowheads="1"/>
          </p:cNvSpPr>
          <p:nvPr/>
        </p:nvSpPr>
        <p:spPr bwMode="auto">
          <a:xfrm>
            <a:off x="3071814" y="3500439"/>
            <a:ext cx="6745287" cy="376237"/>
          </a:xfrm>
          <a:prstGeom prst="rect">
            <a:avLst/>
          </a:prstGeom>
          <a:noFill/>
          <a:ln w="9525">
            <a:solidFill>
              <a:schemeClr val="tx1"/>
            </a:solidFill>
            <a:prstDash val="dash"/>
            <a:miter lim="800000"/>
            <a:headEnd/>
            <a:tailEnd/>
          </a:ln>
        </p:spPr>
        <p:txBody>
          <a:bodyPr wrap="none">
            <a:spAutoFit/>
          </a:bodyPr>
          <a:lstStyle/>
          <a:p>
            <a:pPr eaLnBrk="1" hangingPunct="1"/>
            <a:r>
              <a:rPr lang="ja-JP" altLang="en-US"/>
              <a:t>第一の装置：命に良・悪の状況に対し、創造的ではなく効率的に反応</a:t>
            </a:r>
          </a:p>
        </p:txBody>
      </p:sp>
      <p:sp>
        <p:nvSpPr>
          <p:cNvPr id="97286" name="Rectangle 6"/>
          <p:cNvSpPr>
            <a:spLocks noChangeArrowheads="1"/>
          </p:cNvSpPr>
          <p:nvPr/>
        </p:nvSpPr>
        <p:spPr bwMode="auto">
          <a:xfrm>
            <a:off x="1992313" y="4962525"/>
            <a:ext cx="9144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t>感情</a:t>
            </a:r>
          </a:p>
        </p:txBody>
      </p:sp>
      <p:sp>
        <p:nvSpPr>
          <p:cNvPr id="97287" name="Text Box 7"/>
          <p:cNvSpPr txBox="1">
            <a:spLocks noChangeArrowheads="1"/>
          </p:cNvSpPr>
          <p:nvPr/>
        </p:nvSpPr>
        <p:spPr bwMode="auto">
          <a:xfrm>
            <a:off x="2782889" y="6086475"/>
            <a:ext cx="7667625" cy="376238"/>
          </a:xfrm>
          <a:prstGeom prst="rect">
            <a:avLst/>
          </a:prstGeom>
          <a:noFill/>
          <a:ln w="9525">
            <a:solidFill>
              <a:schemeClr val="tx1"/>
            </a:solidFill>
            <a:prstDash val="dash"/>
            <a:miter lim="800000"/>
            <a:headEnd/>
            <a:tailEnd/>
          </a:ln>
        </p:spPr>
        <p:txBody>
          <a:bodyPr wrap="none">
            <a:spAutoFit/>
          </a:bodyPr>
          <a:lstStyle/>
          <a:p>
            <a:pPr eaLnBrk="1" hangingPunct="1"/>
            <a:r>
              <a:rPr lang="ja-JP" altLang="en-US"/>
              <a:t>第ニの装置：注意と記憶に長く作用することにより情動の影響を引き伸ばした。</a:t>
            </a:r>
          </a:p>
        </p:txBody>
      </p:sp>
      <p:sp>
        <p:nvSpPr>
          <p:cNvPr id="97288" name="Oval 8"/>
          <p:cNvSpPr>
            <a:spLocks noChangeArrowheads="1"/>
          </p:cNvSpPr>
          <p:nvPr/>
        </p:nvSpPr>
        <p:spPr bwMode="auto">
          <a:xfrm>
            <a:off x="3359150" y="4005263"/>
            <a:ext cx="914400" cy="576262"/>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a:t>性欲</a:t>
            </a:r>
          </a:p>
        </p:txBody>
      </p:sp>
      <p:sp>
        <p:nvSpPr>
          <p:cNvPr id="97289" name="Oval 9"/>
          <p:cNvSpPr>
            <a:spLocks noChangeArrowheads="1"/>
          </p:cNvSpPr>
          <p:nvPr/>
        </p:nvSpPr>
        <p:spPr bwMode="auto">
          <a:xfrm>
            <a:off x="3381375" y="5157788"/>
            <a:ext cx="914400" cy="576262"/>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a:t>愛情</a:t>
            </a:r>
          </a:p>
        </p:txBody>
      </p:sp>
      <p:sp>
        <p:nvSpPr>
          <p:cNvPr id="97290" name="AutoShape 10"/>
          <p:cNvSpPr>
            <a:spLocks noChangeArrowheads="1"/>
          </p:cNvSpPr>
          <p:nvPr/>
        </p:nvSpPr>
        <p:spPr bwMode="auto">
          <a:xfrm>
            <a:off x="6083301" y="4292600"/>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p>
            <a:pPr eaLnBrk="1" hangingPunct="1"/>
            <a:endParaRPr lang="ja-JP" altLang="en-US"/>
          </a:p>
        </p:txBody>
      </p:sp>
      <p:sp>
        <p:nvSpPr>
          <p:cNvPr id="97291" name="Text Box 11"/>
          <p:cNvSpPr txBox="1">
            <a:spLocks noChangeArrowheads="1"/>
          </p:cNvSpPr>
          <p:nvPr/>
        </p:nvSpPr>
        <p:spPr bwMode="auto">
          <a:xfrm>
            <a:off x="7034213" y="4646613"/>
            <a:ext cx="3238500" cy="366712"/>
          </a:xfrm>
          <a:prstGeom prst="rect">
            <a:avLst/>
          </a:prstGeom>
          <a:noFill/>
          <a:ln w="9525">
            <a:noFill/>
            <a:miter lim="800000"/>
            <a:headEnd/>
            <a:tailEnd/>
          </a:ln>
        </p:spPr>
        <p:txBody>
          <a:bodyPr wrap="none">
            <a:spAutoFit/>
          </a:bodyPr>
          <a:lstStyle/>
          <a:p>
            <a:pPr eaLnBrk="1" hangingPunct="1"/>
            <a:r>
              <a:rPr lang="ja-JP" altLang="en-US"/>
              <a:t>最近の研究では、通常２～</a:t>
            </a:r>
            <a:r>
              <a:rPr lang="en-US" altLang="ja-JP"/>
              <a:t>20</a:t>
            </a:r>
            <a:r>
              <a:rPr lang="ja-JP" altLang="en-US"/>
              <a:t>秒</a:t>
            </a:r>
          </a:p>
        </p:txBody>
      </p:sp>
      <p:cxnSp>
        <p:nvCxnSpPr>
          <p:cNvPr id="97292" name="AutoShape 12"/>
          <p:cNvCxnSpPr>
            <a:cxnSpLocks noChangeShapeType="1"/>
            <a:stCxn id="97288" idx="6"/>
            <a:endCxn id="97289" idx="6"/>
          </p:cNvCxnSpPr>
          <p:nvPr/>
        </p:nvCxnSpPr>
        <p:spPr bwMode="auto">
          <a:xfrm>
            <a:off x="4273551" y="4294189"/>
            <a:ext cx="22225" cy="1152525"/>
          </a:xfrm>
          <a:prstGeom prst="curvedConnector3">
            <a:avLst>
              <a:gd name="adj1" fmla="val 1128569"/>
            </a:avLst>
          </a:prstGeom>
          <a:noFill/>
          <a:ln w="9525">
            <a:solidFill>
              <a:schemeClr val="tx1"/>
            </a:solidFill>
            <a:round/>
            <a:headEnd type="triangle" w="med" len="med"/>
            <a:tailEnd type="triangle" w="med" len="med"/>
          </a:ln>
        </p:spPr>
      </p:cxnSp>
      <p:sp>
        <p:nvSpPr>
          <p:cNvPr id="97293" name="Text Box 13"/>
          <p:cNvSpPr txBox="1">
            <a:spLocks noChangeArrowheads="1"/>
          </p:cNvSpPr>
          <p:nvPr/>
        </p:nvSpPr>
        <p:spPr bwMode="auto">
          <a:xfrm>
            <a:off x="3575051" y="4652963"/>
            <a:ext cx="2778125" cy="366712"/>
          </a:xfrm>
          <a:prstGeom prst="rect">
            <a:avLst/>
          </a:prstGeom>
          <a:noFill/>
          <a:ln w="9525">
            <a:noFill/>
            <a:miter lim="800000"/>
            <a:headEnd/>
            <a:tailEnd/>
          </a:ln>
        </p:spPr>
        <p:txBody>
          <a:bodyPr wrap="none">
            <a:spAutoFit/>
          </a:bodyPr>
          <a:lstStyle/>
          <a:p>
            <a:pPr eaLnBrk="1" hangingPunct="1"/>
            <a:r>
              <a:rPr lang="ja-JP" altLang="en-US"/>
              <a:t>ホルモンの研究で別と解明</a:t>
            </a:r>
          </a:p>
        </p:txBody>
      </p:sp>
    </p:spTree>
    <p:extLst>
      <p:ext uri="{BB962C8B-B14F-4D97-AF65-F5344CB8AC3E}">
        <p14:creationId xmlns:p14="http://schemas.microsoft.com/office/powerpoint/2010/main" val="748182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ln w="19050">
            <a:solidFill>
              <a:schemeClr val="tx1"/>
            </a:solidFill>
          </a:ln>
        </p:spPr>
        <p:txBody>
          <a:bodyPr/>
          <a:lstStyle/>
          <a:p>
            <a:pPr algn="ctr" eaLnBrk="1" hangingPunct="1"/>
            <a:r>
              <a:rPr lang="ja-JP" altLang="en-US" smtClean="0"/>
              <a:t>「感情」は何故あるのか</a:t>
            </a:r>
          </a:p>
        </p:txBody>
      </p:sp>
      <p:sp>
        <p:nvSpPr>
          <p:cNvPr id="99331" name="Rectangle 3"/>
          <p:cNvSpPr>
            <a:spLocks noGrp="1" noChangeArrowheads="1"/>
          </p:cNvSpPr>
          <p:nvPr>
            <p:ph type="body" idx="1"/>
          </p:nvPr>
        </p:nvSpPr>
        <p:spPr/>
        <p:txBody>
          <a:bodyPr/>
          <a:lstStyle/>
          <a:p>
            <a:pPr eaLnBrk="1" hangingPunct="1">
              <a:lnSpc>
                <a:spcPct val="80000"/>
              </a:lnSpc>
            </a:pPr>
            <a:r>
              <a:rPr lang="ja-JP" altLang="en-US"/>
              <a:t>命が依存している無数の身体機能を脳が調整</a:t>
            </a:r>
          </a:p>
          <a:p>
            <a:pPr eaLnBrk="1" hangingPunct="1">
              <a:lnSpc>
                <a:spcPct val="80000"/>
              </a:lnSpc>
            </a:pPr>
            <a:r>
              <a:rPr lang="ja-JP" altLang="en-US"/>
              <a:t>そのためさまざまな身体のシステムの状態が刻一刻と表象されるマップを持つ</a:t>
            </a:r>
          </a:p>
          <a:p>
            <a:pPr eaLnBrk="1" hangingPunct="1">
              <a:lnSpc>
                <a:spcPct val="80000"/>
              </a:lnSpc>
            </a:pPr>
            <a:r>
              <a:rPr lang="ja-JP" altLang="en-US"/>
              <a:t>調整作用の成功はこの大量のマッピングにかかっている</a:t>
            </a:r>
          </a:p>
          <a:p>
            <a:pPr eaLnBrk="1" hangingPunct="1">
              <a:lnSpc>
                <a:spcPct val="80000"/>
              </a:lnSpc>
            </a:pPr>
            <a:r>
              <a:rPr lang="ja-JP" altLang="en-US"/>
              <a:t>命の管理にとって重要なニューラル･マップは感情と呼んでいる心的状態に対する必要な基盤</a:t>
            </a:r>
          </a:p>
          <a:p>
            <a:pPr eaLnBrk="1" hangingPunct="1">
              <a:lnSpc>
                <a:spcPct val="80000"/>
              </a:lnSpc>
            </a:pPr>
            <a:r>
              <a:rPr lang="ja-JP" altLang="en-US"/>
              <a:t>命の管理に脳が関与することの副産物として発生</a:t>
            </a:r>
          </a:p>
          <a:p>
            <a:pPr eaLnBrk="1" hangingPunct="1">
              <a:lnSpc>
                <a:spcPct val="80000"/>
              </a:lnSpc>
            </a:pPr>
            <a:r>
              <a:rPr lang="ja-JP" altLang="en-US"/>
              <a:t>感情を支えている神経装置が進化の中でたくましく生き残ったのは驚くべきことで、感情は余分なものではない</a:t>
            </a:r>
          </a:p>
          <a:p>
            <a:pPr eaLnBrk="1" hangingPunct="1">
              <a:lnSpc>
                <a:spcPct val="80000"/>
              </a:lnSpc>
            </a:pPr>
            <a:endParaRPr lang="en-US" altLang="ja-JP"/>
          </a:p>
        </p:txBody>
      </p:sp>
    </p:spTree>
    <p:extLst>
      <p:ext uri="{BB962C8B-B14F-4D97-AF65-F5344CB8AC3E}">
        <p14:creationId xmlns:p14="http://schemas.microsoft.com/office/powerpoint/2010/main" val="346772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ln w="12700">
            <a:solidFill>
              <a:schemeClr val="tx1"/>
            </a:solidFill>
          </a:ln>
        </p:spPr>
        <p:txBody>
          <a:bodyPr/>
          <a:lstStyle/>
          <a:p>
            <a:pPr algn="ctr" eaLnBrk="1" hangingPunct="1"/>
            <a:r>
              <a:rPr lang="ja-JP" altLang="en-US" smtClean="0"/>
              <a:t>心とは何か</a:t>
            </a:r>
          </a:p>
        </p:txBody>
      </p:sp>
      <p:sp>
        <p:nvSpPr>
          <p:cNvPr id="101379" name="Rectangle 3"/>
          <p:cNvSpPr>
            <a:spLocks noGrp="1" noChangeArrowheads="1"/>
          </p:cNvSpPr>
          <p:nvPr>
            <p:ph type="body" idx="1"/>
          </p:nvPr>
        </p:nvSpPr>
        <p:spPr/>
        <p:txBody>
          <a:bodyPr/>
          <a:lstStyle/>
          <a:p>
            <a:pPr eaLnBrk="1" hangingPunct="1"/>
            <a:r>
              <a:rPr lang="ja-JP" altLang="en-US" smtClean="0"/>
              <a:t>全体的合意：心はプロセスであって「もの」ではない</a:t>
            </a:r>
          </a:p>
          <a:p>
            <a:pPr eaLnBrk="1" hangingPunct="1"/>
            <a:r>
              <a:rPr lang="ja-JP" altLang="en-US" smtClean="0"/>
              <a:t>最近まで心の問題は、経験科学の領域外で哲学的話題</a:t>
            </a:r>
          </a:p>
          <a:p>
            <a:pPr eaLnBrk="1" hangingPunct="1"/>
            <a:r>
              <a:rPr lang="ja-JP" altLang="en-US" smtClean="0"/>
              <a:t>科学的課題になったのは</a:t>
            </a:r>
            <a:r>
              <a:rPr lang="en-US" altLang="ja-JP" smtClean="0"/>
              <a:t>10</a:t>
            </a:r>
            <a:r>
              <a:rPr lang="ja-JP" altLang="en-US" smtClean="0"/>
              <a:t>年前から</a:t>
            </a:r>
          </a:p>
          <a:p>
            <a:pPr eaLnBrk="1" hangingPunct="1"/>
            <a:r>
              <a:rPr lang="ja-JP" altLang="en-US" smtClean="0"/>
              <a:t>意識と心は別：意識とは心が「自己」という明確な基準を持ち自己そのものの存在と自己の周囲の対象の存在とを認識するプロセス</a:t>
            </a:r>
          </a:p>
        </p:txBody>
      </p:sp>
    </p:spTree>
    <p:extLst>
      <p:ext uri="{BB962C8B-B14F-4D97-AF65-F5344CB8AC3E}">
        <p14:creationId xmlns:p14="http://schemas.microsoft.com/office/powerpoint/2010/main" val="1099013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ja-JP" dirty="0"/>
              <a:t>意識の統合情報理論</a:t>
            </a:r>
            <a:endParaRPr kumimoji="1" lang="ja-JP" altLang="en-US" dirty="0"/>
          </a:p>
        </p:txBody>
      </p:sp>
      <p:sp>
        <p:nvSpPr>
          <p:cNvPr id="3" name="コンテンツ プレースホルダー 2"/>
          <p:cNvSpPr>
            <a:spLocks noGrp="1"/>
          </p:cNvSpPr>
          <p:nvPr>
            <p:ph idx="1"/>
          </p:nvPr>
        </p:nvSpPr>
        <p:spPr>
          <a:xfrm>
            <a:off x="1524000" y="1600200"/>
            <a:ext cx="9144000" cy="5257800"/>
          </a:xfrm>
        </p:spPr>
        <p:txBody>
          <a:bodyPr>
            <a:normAutofit/>
          </a:bodyPr>
          <a:lstStyle/>
          <a:p>
            <a:r>
              <a:rPr lang="ja-JP" altLang="ja-JP" dirty="0"/>
              <a:t>ジュリオ・</a:t>
            </a:r>
            <a:r>
              <a:rPr lang="ja-JP" altLang="ja-JP" dirty="0" smtClean="0"/>
              <a:t>トノーニ</a:t>
            </a:r>
            <a:r>
              <a:rPr lang="ja-JP" altLang="ja-JP" dirty="0"/>
              <a:t>は</a:t>
            </a:r>
            <a:r>
              <a:rPr lang="en-US" altLang="ja-JP" dirty="0"/>
              <a:t>2004</a:t>
            </a:r>
            <a:r>
              <a:rPr lang="ja-JP" altLang="ja-JP" dirty="0"/>
              <a:t>年に意識の統合情報</a:t>
            </a:r>
            <a:r>
              <a:rPr lang="ja-JP" altLang="ja-JP" dirty="0" smtClean="0"/>
              <a:t>理論を発表。「</a:t>
            </a:r>
            <a:r>
              <a:rPr lang="ja-JP" altLang="ja-JP" dirty="0"/>
              <a:t>脳などのシステムが処理する情報の豊富さと統合性によって、意識の発生を説明しようとする」</a:t>
            </a:r>
            <a:r>
              <a:rPr lang="ja-JP" altLang="ja-JP" dirty="0" smtClean="0"/>
              <a:t>理論。</a:t>
            </a:r>
            <a:endParaRPr lang="en-US" altLang="ja-JP" dirty="0" smtClean="0"/>
          </a:p>
          <a:p>
            <a:r>
              <a:rPr lang="ja-JP" altLang="ja-JP" dirty="0" smtClean="0"/>
              <a:t>「</a:t>
            </a:r>
            <a:r>
              <a:rPr lang="ja-JP" altLang="ja-JP" dirty="0"/>
              <a:t>意識を生み出す基盤は、おびただしい数の異なる情報を区別できる、統合された存在である。つまり、ある身体システムが情報を統合できるなら、そのシステムには意識がある」というのが、統合情報</a:t>
            </a:r>
            <a:r>
              <a:rPr lang="ja-JP" altLang="ja-JP" dirty="0" smtClean="0"/>
              <a:t>理論</a:t>
            </a:r>
            <a:endParaRPr lang="en-US" altLang="ja-JP" dirty="0" smtClean="0"/>
          </a:p>
          <a:p>
            <a:r>
              <a:rPr lang="ja-JP" altLang="ja-JP" dirty="0" smtClean="0"/>
              <a:t>ジュリオ</a:t>
            </a:r>
            <a:r>
              <a:rPr lang="ja-JP" altLang="ja-JP" dirty="0"/>
              <a:t>・トノーニは主観的な意識の量は数学的に表現できる。意識は脳の特定の分野に存在するのではなく、脳の情報と情報の「つながり」が作るネットワークによって生み出されているとする</a:t>
            </a:r>
            <a:r>
              <a:rPr lang="ja-JP" altLang="ja-JP" dirty="0" smtClean="0"/>
              <a:t>。</a:t>
            </a:r>
            <a:endParaRPr lang="en-US" altLang="ja-JP" dirty="0" smtClean="0"/>
          </a:p>
          <a:p>
            <a:endParaRPr lang="ja-JP" altLang="en-US" dirty="0"/>
          </a:p>
          <a:p>
            <a:endParaRPr kumimoji="1" lang="ja-JP" altLang="en-US" dirty="0"/>
          </a:p>
        </p:txBody>
      </p:sp>
    </p:spTree>
    <p:extLst>
      <p:ext uri="{BB962C8B-B14F-4D97-AF65-F5344CB8AC3E}">
        <p14:creationId xmlns:p14="http://schemas.microsoft.com/office/powerpoint/2010/main" val="3846266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en-US" dirty="0"/>
              <a:t>一元論</a:t>
            </a:r>
            <a:r>
              <a:rPr lang="ja-JP" altLang="en-US" dirty="0" smtClean="0"/>
              <a:t>と二元論</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統合情報理論は「視床</a:t>
            </a:r>
            <a:r>
              <a:rPr lang="en-US" altLang="ja-JP" dirty="0"/>
              <a:t>-</a:t>
            </a:r>
            <a:r>
              <a:rPr lang="ja-JP" altLang="ja-JP" dirty="0"/>
              <a:t>皮質系」という物質が『意識』を生むと考える「物質一元論」を前提とする。しかし、『意識』が「視床</a:t>
            </a:r>
            <a:r>
              <a:rPr lang="en-US" altLang="ja-JP" dirty="0"/>
              <a:t>-</a:t>
            </a:r>
            <a:r>
              <a:rPr lang="ja-JP" altLang="ja-JP" dirty="0"/>
              <a:t>皮質系」という物質を生んだと考える「意識一元論」も可能である。「物質一元論」の立場では、『意識』が生まれたのは偶然だと考えるから、『意識』を生む必然的な設計指針が無い。しかし「意識一元論」の立場では、『意識』を生命体に与えるための必然的な設計指針が得られる。</a:t>
            </a:r>
          </a:p>
          <a:p>
            <a:r>
              <a:rPr lang="ja-JP" altLang="ja-JP" dirty="0"/>
              <a:t>この考え方には二元論的な観点からの批判もあるが、現在の情緒的な手法による観光学研究の構造改革は間違いなく進展するであろう。神経科学には巨額が投資され、「脳の透明化」が間違いなく進んでゆく。　観光研究の中心である観光資源の評価も、脳科学に統合される運命にあるの</a:t>
            </a:r>
            <a:endParaRPr lang="ja-JP" altLang="en-US" dirty="0"/>
          </a:p>
          <a:p>
            <a:endParaRPr kumimoji="1" lang="ja-JP" altLang="en-US" dirty="0"/>
          </a:p>
        </p:txBody>
      </p:sp>
    </p:spTree>
    <p:extLst>
      <p:ext uri="{BB962C8B-B14F-4D97-AF65-F5344CB8AC3E}">
        <p14:creationId xmlns:p14="http://schemas.microsoft.com/office/powerpoint/2010/main" val="1522002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意識の数式化</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ジュリオ・トノーニ教授（ウィスコンシン大学）</a:t>
            </a:r>
            <a:endParaRPr kumimoji="1" lang="en-US" altLang="ja-JP" dirty="0" smtClean="0"/>
          </a:p>
          <a:p>
            <a:r>
              <a:rPr lang="ja-JP" altLang="en-US" dirty="0"/>
              <a:t>主観的</a:t>
            </a:r>
            <a:r>
              <a:rPr lang="ja-JP" altLang="en-US" dirty="0" smtClean="0"/>
              <a:t>な意識の量は数学的に表現できる</a:t>
            </a:r>
            <a:endParaRPr lang="en-US" altLang="ja-JP" dirty="0" smtClean="0"/>
          </a:p>
          <a:p>
            <a:r>
              <a:rPr kumimoji="1" lang="ja-JP" altLang="en-US" dirty="0"/>
              <a:t>神</a:t>
            </a:r>
            <a:r>
              <a:rPr kumimoji="1" lang="ja-JP" altLang="en-US" dirty="0" smtClean="0"/>
              <a:t>の数式　</a:t>
            </a:r>
            <a:r>
              <a:rPr kumimoji="1" lang="ja-JP" altLang="en-US" dirty="0" smtClean="0">
                <a:solidFill>
                  <a:srgbClr val="FF0000"/>
                </a:solidFill>
              </a:rPr>
              <a:t>統合情報理論</a:t>
            </a:r>
            <a:r>
              <a:rPr kumimoji="1" lang="ja-JP" altLang="en-US" dirty="0" smtClean="0"/>
              <a:t>　意識は脳の特定の分野に存在するのではなく、脳の情報と情報の「つながり」が作るネットワークによって生み出されているとする</a:t>
            </a:r>
            <a:endParaRPr kumimoji="1" lang="en-US" altLang="ja-JP" dirty="0" smtClean="0"/>
          </a:p>
          <a:p>
            <a:r>
              <a:rPr lang="ja-JP" altLang="en-US" dirty="0"/>
              <a:t>起</a:t>
            </a:r>
            <a:r>
              <a:rPr lang="ja-JP" altLang="en-US" dirty="0" smtClean="0"/>
              <a:t>きているときにあったのが、情報と情報をつなぐ「つながり」、このつながりを線でつないでゆくとまるで「蜘蛛の巣」のようなものが浮かび上がってきた</a:t>
            </a:r>
            <a:endParaRPr kumimoji="1" lang="ja-JP" altLang="en-US" dirty="0"/>
          </a:p>
        </p:txBody>
      </p:sp>
    </p:spTree>
    <p:extLst>
      <p:ext uri="{BB962C8B-B14F-4D97-AF65-F5344CB8AC3E}">
        <p14:creationId xmlns:p14="http://schemas.microsoft.com/office/powerpoint/2010/main" val="3151331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ChangeArrowheads="1"/>
          </p:cNvSpPr>
          <p:nvPr/>
        </p:nvSpPr>
        <p:spPr bwMode="auto">
          <a:xfrm>
            <a:off x="1524001" y="1920359"/>
            <a:ext cx="184731" cy="369332"/>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53252" name="Object 4"/>
          <p:cNvGraphicFramePr>
            <a:graphicFrameLocks noChangeAspect="1"/>
          </p:cNvGraphicFramePr>
          <p:nvPr>
            <p:extLst/>
          </p:nvPr>
        </p:nvGraphicFramePr>
        <p:xfrm>
          <a:off x="1524000" y="1335088"/>
          <a:ext cx="9144000" cy="5465762"/>
        </p:xfrm>
        <a:graphic>
          <a:graphicData uri="http://schemas.openxmlformats.org/presentationml/2006/ole">
            <mc:AlternateContent xmlns:mc="http://schemas.openxmlformats.org/markup-compatibility/2006">
              <mc:Choice xmlns:v="urn:schemas-microsoft-com:vml" Requires="v">
                <p:oleObj spid="_x0000_s3081" name="スライド" r:id="rId4" imgW="3273462" imgH="2453483" progId="PowerPoint.Slide.8">
                  <p:embed/>
                </p:oleObj>
              </mc:Choice>
              <mc:Fallback>
                <p:oleObj name="スライド" r:id="rId4" imgW="3273462" imgH="2453483" progId="PowerPoint.Slide.8">
                  <p:embed/>
                  <p:pic>
                    <p:nvPicPr>
                      <p:cNvPr id="0" name=""/>
                      <p:cNvPicPr>
                        <a:picLocks noChangeAspect="1" noChangeArrowheads="1"/>
                      </p:cNvPicPr>
                      <p:nvPr/>
                    </p:nvPicPr>
                    <p:blipFill>
                      <a:blip r:embed="rId5"/>
                      <a:srcRect/>
                      <a:stretch>
                        <a:fillRect/>
                      </a:stretch>
                    </p:blipFill>
                    <p:spPr bwMode="auto">
                      <a:xfrm>
                        <a:off x="1524000" y="1335088"/>
                        <a:ext cx="9144000" cy="5465762"/>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53250" name="Rectangle 2"/>
          <p:cNvSpPr>
            <a:spLocks noGrp="1" noChangeArrowheads="1"/>
          </p:cNvSpPr>
          <p:nvPr>
            <p:ph type="title"/>
          </p:nvPr>
        </p:nvSpPr>
        <p:spPr>
          <a:solidFill>
            <a:schemeClr val="bg1"/>
          </a:solidFill>
          <a:ln>
            <a:solidFill>
              <a:schemeClr val="tx1"/>
            </a:solidFill>
          </a:ln>
        </p:spPr>
        <p:txBody>
          <a:bodyPr>
            <a:normAutofit/>
          </a:bodyPr>
          <a:lstStyle/>
          <a:p>
            <a:pPr algn="ctr"/>
            <a:r>
              <a:rPr lang="ja-JP" altLang="en-US" sz="4000" b="1" dirty="0"/>
              <a:t>観光関係法制度における</a:t>
            </a:r>
            <a:br>
              <a:rPr lang="ja-JP" altLang="en-US" sz="4000" b="1" dirty="0"/>
            </a:br>
            <a:r>
              <a:rPr lang="ja-JP" altLang="en-US" sz="4000" b="1" dirty="0"/>
              <a:t>日常と非日常の接近</a:t>
            </a:r>
            <a:r>
              <a:rPr lang="en-US" altLang="ja-JP" sz="4000" b="1" dirty="0"/>
              <a:t>(</a:t>
            </a:r>
            <a:r>
              <a:rPr lang="ja-JP" altLang="en-US" sz="4000" b="1" dirty="0"/>
              <a:t>検証</a:t>
            </a:r>
            <a:r>
              <a:rPr lang="en-US" altLang="ja-JP" sz="4000" b="1" dirty="0"/>
              <a:t>)</a:t>
            </a:r>
            <a:r>
              <a:rPr lang="en-US" altLang="ja-JP" sz="4000" dirty="0"/>
              <a:t> </a:t>
            </a:r>
          </a:p>
        </p:txBody>
      </p:sp>
    </p:spTree>
    <p:extLst>
      <p:ext uri="{BB962C8B-B14F-4D97-AF65-F5344CB8AC3E}">
        <p14:creationId xmlns:p14="http://schemas.microsoft.com/office/powerpoint/2010/main" val="1827300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rgbClr val="FFFF00"/>
          </a:solidFill>
          <a:ln>
            <a:solidFill>
              <a:schemeClr val="tx1"/>
            </a:solidFill>
            <a:miter lim="800000"/>
            <a:headEnd/>
            <a:tailEnd/>
          </a:ln>
        </p:spPr>
        <p:txBody>
          <a:bodyPr/>
          <a:lstStyle/>
          <a:p>
            <a:pPr algn="ctr" eaLnBrk="1" hangingPunct="1"/>
            <a:r>
              <a:rPr lang="ja-JP" altLang="en-US" smtClean="0"/>
              <a:t>言語間の壁を取り払う</a:t>
            </a:r>
          </a:p>
        </p:txBody>
      </p:sp>
      <p:sp>
        <p:nvSpPr>
          <p:cNvPr id="13315" name="Rectangle 3"/>
          <p:cNvSpPr>
            <a:spLocks noGrp="1" noChangeArrowheads="1"/>
          </p:cNvSpPr>
          <p:nvPr>
            <p:ph type="body" idx="1"/>
          </p:nvPr>
        </p:nvSpPr>
        <p:spPr/>
        <p:txBody>
          <a:bodyPr>
            <a:normAutofit/>
          </a:bodyPr>
          <a:lstStyle/>
          <a:p>
            <a:pPr eaLnBrk="1" hangingPunct="1"/>
            <a:r>
              <a:rPr lang="ja-JP" altLang="en-US" smtClean="0"/>
              <a:t>「世界中の情報を組織化する」と言えば当然「言語間の壁を取り払う」ための技術、つまり自動翻訳技術の開発も、グーグルの最重要開発課題として視野に入っている。</a:t>
            </a:r>
            <a:r>
              <a:rPr lang="ja-JP" altLang="en-US" smtClean="0">
                <a:solidFill>
                  <a:srgbClr val="FF0000"/>
                </a:solidFill>
              </a:rPr>
              <a:t>グーグルのビジョンには「</a:t>
            </a:r>
            <a:r>
              <a:rPr lang="ja-JP" altLang="en-US" sz="3600">
                <a:solidFill>
                  <a:srgbClr val="FF0000"/>
                </a:solidFill>
              </a:rPr>
              <a:t>言語を意識せずにインターネットを使えるようにする」というゴールが明記</a:t>
            </a:r>
            <a:r>
              <a:rPr lang="ja-JP" altLang="en-US" sz="3600"/>
              <a:t>され</a:t>
            </a:r>
            <a:r>
              <a:rPr lang="ja-JP" altLang="en-US" smtClean="0"/>
              <a:t>ており、人工知能分野や自動翻訳技術分野の専門家を多数集めて研究開発に邁進している。</a:t>
            </a:r>
          </a:p>
        </p:txBody>
      </p:sp>
    </p:spTree>
    <p:extLst>
      <p:ext uri="{BB962C8B-B14F-4D97-AF65-F5344CB8AC3E}">
        <p14:creationId xmlns:p14="http://schemas.microsoft.com/office/powerpoint/2010/main" val="1455693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コンテンツ プレースホルダ 2"/>
          <p:cNvSpPr>
            <a:spLocks noGrp="1"/>
          </p:cNvSpPr>
          <p:nvPr>
            <p:ph idx="1"/>
          </p:nvPr>
        </p:nvSpPr>
        <p:spPr>
          <a:xfrm>
            <a:off x="1703512" y="116632"/>
            <a:ext cx="8856984" cy="7416824"/>
          </a:xfrm>
        </p:spPr>
        <p:txBody>
          <a:bodyPr/>
          <a:lstStyle/>
          <a:p>
            <a:pPr>
              <a:defRPr/>
            </a:pPr>
            <a:r>
              <a:rPr lang="ja-JP" altLang="ja-JP" dirty="0" smtClean="0"/>
              <a:t>個人の欲する選択は、高い快楽の達成と一致しない</a:t>
            </a:r>
          </a:p>
          <a:p>
            <a:pPr>
              <a:defRPr/>
            </a:pPr>
            <a:r>
              <a:rPr lang="ja-JP" altLang="ja-JP" dirty="0" smtClean="0">
                <a:solidFill>
                  <a:srgbClr val="FF0000"/>
                </a:solidFill>
              </a:rPr>
              <a:t>選択</a:t>
            </a:r>
            <a:r>
              <a:rPr lang="ja-JP" altLang="ja-JP" dirty="0" smtClean="0"/>
              <a:t>と</a:t>
            </a:r>
            <a:r>
              <a:rPr lang="ja-JP" altLang="ja-JP" dirty="0" smtClean="0">
                <a:solidFill>
                  <a:srgbClr val="FF0000"/>
                </a:solidFill>
              </a:rPr>
              <a:t>快楽</a:t>
            </a:r>
            <a:r>
              <a:rPr lang="ja-JP" altLang="ja-JP" dirty="0" smtClean="0"/>
              <a:t>は関連する</a:t>
            </a:r>
            <a:r>
              <a:rPr lang="ja-JP" altLang="ja-JP" dirty="0" smtClean="0">
                <a:solidFill>
                  <a:srgbClr val="FF0000"/>
                </a:solidFill>
              </a:rPr>
              <a:t>脳の部位が異なる</a:t>
            </a:r>
            <a:r>
              <a:rPr lang="ja-JP" altLang="ja-JP" dirty="0" smtClean="0"/>
              <a:t>ため、区別して取り扱う必要がある</a:t>
            </a:r>
          </a:p>
          <a:p>
            <a:pPr>
              <a:defRPr/>
            </a:pPr>
            <a:r>
              <a:rPr lang="ja-JP" altLang="ja-JP" dirty="0" smtClean="0"/>
              <a:t>いずれ神経科学の発展で快楽を脳から直接測定できるようになれば、個人の選択を快楽の代用物として経済厚生に使う必要はなくなるので、主流派経済学のような「選択の自由のための学問」は不必要だと主張する</a:t>
            </a:r>
            <a:endParaRPr lang="en-US" altLang="ja-JP" dirty="0" smtClean="0"/>
          </a:p>
          <a:p>
            <a:pPr marL="0" indent="0">
              <a:buNone/>
              <a:defRPr/>
            </a:pPr>
            <a:r>
              <a:rPr lang="ja-JP" altLang="en-US" dirty="0" smtClean="0"/>
              <a:t>➡観光行動論は神経経済学に収斂される？</a:t>
            </a:r>
          </a:p>
        </p:txBody>
      </p:sp>
    </p:spTree>
    <p:extLst>
      <p:ext uri="{BB962C8B-B14F-4D97-AF65-F5344CB8AC3E}">
        <p14:creationId xmlns:p14="http://schemas.microsoft.com/office/powerpoint/2010/main" val="1722272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2912" y="274638"/>
            <a:ext cx="8247888" cy="1142682"/>
          </a:xfrm>
          <a:ln>
            <a:solidFill>
              <a:schemeClr val="accent1"/>
            </a:solidFill>
          </a:ln>
        </p:spPr>
        <p:txBody>
          <a:bodyPr/>
          <a:lstStyle/>
          <a:p>
            <a:pPr algn="ctr"/>
            <a:r>
              <a:rPr kumimoji="1" lang="ja-JP" altLang="en-US" dirty="0" smtClean="0"/>
              <a:t>脳観光学の誕生</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ウェアラブルデバイスは現在進行形で観光者の目にするものの解説を行うことを可能とする。通訳案内業といった存在の役割も大きく変化するに違いない。鳥に興味を持つ観光客には、いま目に入っている鳥の解説が行われるのである。観光客の感性データのフィードバックも技術的には可能となり、ビックデータ解析により観光行動の予測が可能となる。むしろ観光客の客体であるとして論議してきた観光資源論自体が終焉を迎え、観光客の行動を引き起こさせる脳内反応が研究の中心になる。そこには、観光資源とか観光行動といった分類がなくなるのであり、観光学全体の新しい組み換えが必要となるのである。</a:t>
            </a:r>
          </a:p>
          <a:p>
            <a:endParaRPr lang="ja-JP" altLang="en-US" dirty="0"/>
          </a:p>
          <a:p>
            <a:endParaRPr kumimoji="1" lang="ja-JP" altLang="en-US" dirty="0"/>
          </a:p>
        </p:txBody>
      </p:sp>
    </p:spTree>
    <p:extLst>
      <p:ext uri="{BB962C8B-B14F-4D97-AF65-F5344CB8AC3E}">
        <p14:creationId xmlns:p14="http://schemas.microsoft.com/office/powerpoint/2010/main" val="305757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人流　（ＨＵＭＡＮ　ＬＯＧＩＳＴＩＣＳ）の提唱</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物流に対する人流</a:t>
            </a:r>
            <a:endParaRPr kumimoji="1" lang="en-US" altLang="ja-JP" dirty="0" smtClean="0"/>
          </a:p>
          <a:p>
            <a:r>
              <a:rPr lang="ja-JP" altLang="en-US" dirty="0"/>
              <a:t>移動</a:t>
            </a:r>
            <a:r>
              <a:rPr lang="ja-JP" altLang="en-US" dirty="0" smtClean="0"/>
              <a:t>だけではなく、宿泊、観光等を含む概念</a:t>
            </a:r>
            <a:endParaRPr lang="en-US" altLang="ja-JP" dirty="0" smtClean="0"/>
          </a:p>
          <a:p>
            <a:r>
              <a:rPr kumimoji="1" lang="ja-JP" altLang="en-US" dirty="0"/>
              <a:t>頭</a:t>
            </a:r>
            <a:r>
              <a:rPr kumimoji="1" lang="ja-JP" altLang="en-US" dirty="0" smtClean="0"/>
              <a:t>の</a:t>
            </a:r>
            <a:r>
              <a:rPr kumimoji="1" lang="ja-JP" altLang="en-US" dirty="0"/>
              <a:t>中</a:t>
            </a:r>
            <a:r>
              <a:rPr kumimoji="1" lang="ja-JP" altLang="en-US" dirty="0" smtClean="0"/>
              <a:t>のことは問わない</a:t>
            </a:r>
            <a:endParaRPr kumimoji="1" lang="ja-JP" altLang="en-US" dirty="0"/>
          </a:p>
        </p:txBody>
      </p:sp>
    </p:spTree>
    <p:extLst>
      <p:ext uri="{BB962C8B-B14F-4D97-AF65-F5344CB8AC3E}">
        <p14:creationId xmlns:p14="http://schemas.microsoft.com/office/powerpoint/2010/main" val="142816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en-US" altLang="ja-JP" dirty="0"/>
              <a:t>g-</a:t>
            </a:r>
            <a:r>
              <a:rPr kumimoji="1" lang="ja-JP" altLang="en-US" dirty="0" smtClean="0"/>
              <a:t>コンテンツ協議会（委員長寺前）</a:t>
            </a:r>
            <a:r>
              <a:rPr kumimoji="1" lang="en-US" altLang="ja-JP" dirty="0" smtClean="0"/>
              <a:t/>
            </a:r>
            <a:br>
              <a:rPr kumimoji="1" lang="en-US" altLang="ja-JP" dirty="0" smtClean="0"/>
            </a:br>
            <a:r>
              <a:rPr lang="ja-JP" altLang="en-US" dirty="0" smtClean="0"/>
              <a:t>観光</a:t>
            </a:r>
            <a:r>
              <a:rPr lang="ja-JP" altLang="en-US" dirty="0"/>
              <a:t>ウェアラブル</a:t>
            </a:r>
            <a:r>
              <a:rPr kumimoji="1" lang="ja-JP" altLang="en-US" dirty="0" smtClean="0"/>
              <a:t>実証実験</a:t>
            </a:r>
            <a:endParaRPr kumimoji="1" lang="ja-JP" altLang="en-US" dirty="0"/>
          </a:p>
        </p:txBody>
      </p:sp>
      <p:sp>
        <p:nvSpPr>
          <p:cNvPr id="3" name="コンテンツ プレースホルダー 2"/>
          <p:cNvSpPr>
            <a:spLocks noGrp="1"/>
          </p:cNvSpPr>
          <p:nvPr>
            <p:ph idx="1"/>
          </p:nvPr>
        </p:nvSpPr>
        <p:spPr>
          <a:xfrm>
            <a:off x="838200" y="2441275"/>
            <a:ext cx="10515600" cy="4071668"/>
          </a:xfrm>
        </p:spPr>
        <p:txBody>
          <a:bodyPr>
            <a:normAutofit/>
          </a:bodyPr>
          <a:lstStyle/>
          <a:p>
            <a:r>
              <a:rPr lang="ja-JP" altLang="en-US" dirty="0"/>
              <a:t>ＡＩと人間の間</a:t>
            </a:r>
            <a:r>
              <a:rPr lang="ja-JP" altLang="en-US" dirty="0" smtClean="0"/>
              <a:t>に　</a:t>
            </a:r>
            <a:r>
              <a:rPr kumimoji="1" lang="ja-JP" altLang="en-US" dirty="0" smtClean="0"/>
              <a:t>視覚の壁、感情の壁　　</a:t>
            </a:r>
            <a:endParaRPr kumimoji="1" lang="en-US" altLang="ja-JP" dirty="0" smtClean="0"/>
          </a:p>
          <a:p>
            <a:r>
              <a:rPr kumimoji="1" lang="ja-JP" altLang="en-US" dirty="0" smtClean="0"/>
              <a:t>これまでの観光資源研究</a:t>
            </a:r>
            <a:endParaRPr kumimoji="1" lang="en-US" altLang="ja-JP" dirty="0" smtClean="0"/>
          </a:p>
          <a:p>
            <a:pPr marL="0" indent="0">
              <a:buNone/>
            </a:pPr>
            <a:r>
              <a:rPr lang="ja-JP" altLang="en-US" dirty="0"/>
              <a:t>　</a:t>
            </a:r>
            <a:r>
              <a:rPr lang="ja-JP" altLang="en-US" dirty="0" smtClean="0"/>
              <a:t>　　　　　　　　</a:t>
            </a:r>
            <a:r>
              <a:rPr kumimoji="1" lang="ja-JP" altLang="en-US" dirty="0" smtClean="0"/>
              <a:t>　</a:t>
            </a:r>
            <a:r>
              <a:rPr kumimoji="1" lang="ja-JP" altLang="en-US" dirty="0" smtClean="0">
                <a:solidFill>
                  <a:srgbClr val="FF0000"/>
                </a:solidFill>
              </a:rPr>
              <a:t>身長（富士山）と体重（桂離宮）の足し算</a:t>
            </a:r>
            <a:r>
              <a:rPr kumimoji="1" lang="ja-JP" altLang="en-US" dirty="0" smtClean="0"/>
              <a:t>　非科学的</a:t>
            </a:r>
            <a:endParaRPr kumimoji="1" lang="en-US" altLang="ja-JP" dirty="0" smtClean="0"/>
          </a:p>
          <a:p>
            <a:r>
              <a:rPr kumimoji="1" lang="ja-JP" altLang="en-US" dirty="0" smtClean="0"/>
              <a:t>電通サイエンスジャム、ＪＴＢ、システムオリジン等の協力</a:t>
            </a:r>
            <a:endParaRPr kumimoji="1" lang="en-US" altLang="ja-JP" dirty="0" smtClean="0"/>
          </a:p>
          <a:p>
            <a:r>
              <a:rPr lang="en-US" altLang="ja-JP" dirty="0">
                <a:hlinkClick r:id="rId2"/>
              </a:rPr>
              <a:t>http://jinryu.jp/blog/?</a:t>
            </a:r>
            <a:r>
              <a:rPr lang="en-US" altLang="ja-JP" dirty="0" smtClean="0">
                <a:hlinkClick r:id="rId2"/>
              </a:rPr>
              <a:t>p=3597</a:t>
            </a:r>
            <a:r>
              <a:rPr lang="ja-JP" altLang="en-US" dirty="0" smtClean="0"/>
              <a:t>　人流観光研究所ブログ</a:t>
            </a:r>
            <a:endParaRPr lang="en-US" altLang="ja-JP" dirty="0" smtClean="0"/>
          </a:p>
          <a:p>
            <a:r>
              <a:rPr lang="en-US" altLang="ja-JP" dirty="0">
                <a:solidFill>
                  <a:srgbClr val="FF0000"/>
                </a:solidFill>
                <a:hlinkClick r:id="rId3"/>
              </a:rPr>
              <a:t>https://</a:t>
            </a:r>
            <a:r>
              <a:rPr lang="en-US" altLang="ja-JP" dirty="0" smtClean="0">
                <a:solidFill>
                  <a:srgbClr val="FF0000"/>
                </a:solidFill>
                <a:hlinkClick r:id="rId3"/>
              </a:rPr>
              <a:t>youtu.be/Sq4M3nvX6Io</a:t>
            </a:r>
            <a:r>
              <a:rPr lang="ja-JP" altLang="en-US" dirty="0" smtClean="0"/>
              <a:t>　　　ＪＴＢ野添氏の撮影した</a:t>
            </a:r>
            <a:r>
              <a:rPr lang="ja-JP" altLang="en-US" dirty="0" smtClean="0">
                <a:solidFill>
                  <a:srgbClr val="FF0000"/>
                </a:solidFill>
              </a:rPr>
              <a:t>動画</a:t>
            </a:r>
            <a:endParaRPr lang="en-US" altLang="ja-JP" dirty="0" smtClean="0">
              <a:solidFill>
                <a:srgbClr val="FF0000"/>
              </a:solidFill>
            </a:endParaRPr>
          </a:p>
          <a:p>
            <a:r>
              <a:rPr lang="en-US" altLang="ja-JP" dirty="0">
                <a:hlinkClick r:id="rId4"/>
              </a:rPr>
              <a:t>https://</a:t>
            </a:r>
            <a:r>
              <a:rPr lang="en-US" altLang="ja-JP" dirty="0" smtClean="0">
                <a:hlinkClick r:id="rId4"/>
              </a:rPr>
              <a:t>www.g-contents.jp/2015/data/2_aihr.pdf</a:t>
            </a:r>
            <a:r>
              <a:rPr lang="ja-JP" altLang="en-US" dirty="0" smtClean="0"/>
              <a:t>　相原健郎副委員長の報告書</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52900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16632"/>
            <a:ext cx="8229600" cy="1143000"/>
          </a:xfrm>
          <a:noFill/>
          <a:ln>
            <a:solidFill>
              <a:schemeClr val="tx1">
                <a:lumMod val="95000"/>
                <a:lumOff val="5000"/>
              </a:schemeClr>
            </a:solidFill>
          </a:ln>
        </p:spPr>
        <p:txBody>
          <a:bodyPr/>
          <a:lstStyle/>
          <a:p>
            <a:r>
              <a:rPr lang="ja-JP" altLang="en-US" dirty="0" smtClean="0"/>
              <a:t>人流・観光マーケティング（１）</a:t>
            </a:r>
            <a:endParaRPr kumimoji="1" lang="ja-JP" altLang="en-US" dirty="0"/>
          </a:p>
        </p:txBody>
      </p:sp>
      <p:sp>
        <p:nvSpPr>
          <p:cNvPr id="5" name="円/楕円 4"/>
          <p:cNvSpPr/>
          <p:nvPr/>
        </p:nvSpPr>
        <p:spPr>
          <a:xfrm>
            <a:off x="1812032" y="1484784"/>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ヒトの移動データ（位置情報）</a:t>
            </a:r>
          </a:p>
        </p:txBody>
      </p:sp>
      <p:sp>
        <p:nvSpPr>
          <p:cNvPr id="10" name="円/楕円 9"/>
          <p:cNvSpPr/>
          <p:nvPr/>
        </p:nvSpPr>
        <p:spPr>
          <a:xfrm>
            <a:off x="2423592" y="3933056"/>
            <a:ext cx="4824536" cy="187220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rgbClr val="FF0000"/>
                </a:solidFill>
              </a:rPr>
              <a:t>スマホ　</a:t>
            </a:r>
            <a:endParaRPr lang="en-US" altLang="ja-JP" sz="4400" dirty="0">
              <a:solidFill>
                <a:srgbClr val="FF0000"/>
              </a:solidFill>
            </a:endParaRPr>
          </a:p>
          <a:p>
            <a:pPr algn="ctr"/>
            <a:r>
              <a:rPr lang="ja-JP" altLang="en-US" sz="4400" dirty="0">
                <a:solidFill>
                  <a:srgbClr val="FF0000"/>
                </a:solidFill>
              </a:rPr>
              <a:t>（</a:t>
            </a:r>
            <a:r>
              <a:rPr lang="en-US" altLang="ja-JP" sz="4400" dirty="0">
                <a:solidFill>
                  <a:srgbClr val="FF0000"/>
                </a:solidFill>
              </a:rPr>
              <a:t>GPS</a:t>
            </a:r>
            <a:r>
              <a:rPr lang="ja-JP" altLang="en-US" sz="4400" dirty="0">
                <a:solidFill>
                  <a:srgbClr val="FF0000"/>
                </a:solidFill>
              </a:rPr>
              <a:t>　</a:t>
            </a:r>
            <a:r>
              <a:rPr lang="en-US" altLang="ja-JP" sz="4400" dirty="0" err="1">
                <a:solidFill>
                  <a:srgbClr val="FF0000"/>
                </a:solidFill>
              </a:rPr>
              <a:t>Wifi</a:t>
            </a:r>
            <a:r>
              <a:rPr lang="ja-JP" altLang="en-US" sz="4400" dirty="0">
                <a:solidFill>
                  <a:srgbClr val="FF0000"/>
                </a:solidFill>
              </a:rPr>
              <a:t>）</a:t>
            </a:r>
          </a:p>
        </p:txBody>
      </p:sp>
      <p:sp>
        <p:nvSpPr>
          <p:cNvPr id="7" name="右矢印 6"/>
          <p:cNvSpPr/>
          <p:nvPr/>
        </p:nvSpPr>
        <p:spPr>
          <a:xfrm>
            <a:off x="7464152" y="4456536"/>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4007768" y="3501008"/>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276872"/>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2575992" y="5949280"/>
            <a:ext cx="4824536" cy="792088"/>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400" dirty="0">
                <a:solidFill>
                  <a:srgbClr val="FF0000"/>
                </a:solidFill>
              </a:rPr>
              <a:t>GOOGLE</a:t>
            </a:r>
            <a:r>
              <a:rPr lang="ja-JP" altLang="en-US" sz="4400" dirty="0">
                <a:solidFill>
                  <a:srgbClr val="FF0000"/>
                </a:solidFill>
              </a:rPr>
              <a:t>戦略</a:t>
            </a:r>
          </a:p>
        </p:txBody>
      </p:sp>
    </p:spTree>
    <p:extLst>
      <p:ext uri="{BB962C8B-B14F-4D97-AF65-F5344CB8AC3E}">
        <p14:creationId xmlns:p14="http://schemas.microsoft.com/office/powerpoint/2010/main" val="274075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82126"/>
            <a:ext cx="8229600" cy="1143000"/>
          </a:xfrm>
          <a:noFill/>
          <a:ln>
            <a:solidFill>
              <a:schemeClr val="tx1">
                <a:lumMod val="95000"/>
                <a:lumOff val="5000"/>
              </a:schemeClr>
            </a:solidFill>
          </a:ln>
        </p:spPr>
        <p:txBody>
          <a:bodyPr/>
          <a:lstStyle/>
          <a:p>
            <a:r>
              <a:rPr lang="ja-JP" altLang="en-US" dirty="0" smtClean="0"/>
              <a:t>人流・観光マーケティング（２）</a:t>
            </a:r>
            <a:endParaRPr kumimoji="1" lang="ja-JP" altLang="en-US" dirty="0"/>
          </a:p>
        </p:txBody>
      </p:sp>
      <p:sp>
        <p:nvSpPr>
          <p:cNvPr id="5" name="円/楕円 4"/>
          <p:cNvSpPr/>
          <p:nvPr/>
        </p:nvSpPr>
        <p:spPr>
          <a:xfrm>
            <a:off x="1812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人流・観光</a:t>
            </a:r>
            <a:r>
              <a:rPr lang="ja-JP" altLang="en-US" sz="3600" dirty="0">
                <a:solidFill>
                  <a:schemeClr val="tx1"/>
                </a:solidFill>
              </a:rPr>
              <a:t>資源への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（脳内情報）</a:t>
            </a:r>
          </a:p>
        </p:txBody>
      </p:sp>
      <p:sp>
        <p:nvSpPr>
          <p:cNvPr id="10" name="円/楕円 9"/>
          <p:cNvSpPr/>
          <p:nvPr/>
        </p:nvSpPr>
        <p:spPr>
          <a:xfrm>
            <a:off x="1775520" y="4365104"/>
            <a:ext cx="554461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ウェアラブル</a:t>
            </a:r>
            <a:endParaRPr lang="en-US" altLang="ja-JP" sz="3600" dirty="0">
              <a:solidFill>
                <a:srgbClr val="FF0000"/>
              </a:solidFill>
            </a:endParaRPr>
          </a:p>
          <a:p>
            <a:pPr algn="ctr"/>
            <a:r>
              <a:rPr lang="ja-JP" altLang="en-US" sz="3600" dirty="0">
                <a:solidFill>
                  <a:srgbClr val="FF0000"/>
                </a:solidFill>
              </a:rPr>
              <a:t>コンピューティング</a:t>
            </a:r>
            <a:endParaRPr lang="en-US" altLang="ja-JP" sz="3600" dirty="0">
              <a:solidFill>
                <a:srgbClr val="FF0000"/>
              </a:solidFill>
            </a:endParaRPr>
          </a:p>
        </p:txBody>
      </p:sp>
      <p:sp>
        <p:nvSpPr>
          <p:cNvPr id="7" name="右矢印 6"/>
          <p:cNvSpPr/>
          <p:nvPr/>
        </p:nvSpPr>
        <p:spPr>
          <a:xfrm>
            <a:off x="7464152" y="3844063"/>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3719736"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043959"/>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6970147" y="5885899"/>
            <a:ext cx="4618551" cy="980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800" dirty="0" smtClean="0">
                <a:solidFill>
                  <a:schemeClr val="tx1"/>
                </a:solidFill>
              </a:rPr>
              <a:t>言葉を使う限界</a:t>
            </a:r>
            <a:endParaRPr lang="ja-JP" altLang="en-US" sz="2800" dirty="0">
              <a:solidFill>
                <a:schemeClr val="tx1"/>
              </a:solidFill>
            </a:endParaRPr>
          </a:p>
        </p:txBody>
      </p:sp>
    </p:spTree>
    <p:extLst>
      <p:ext uri="{BB962C8B-B14F-4D97-AF65-F5344CB8AC3E}">
        <p14:creationId xmlns:p14="http://schemas.microsoft.com/office/powerpoint/2010/main" val="255726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2865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280370"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0000"/>
                </a:solidFill>
              </a:rPr>
              <a:t>ウェアラブルの</a:t>
            </a:r>
            <a:r>
              <a:rPr lang="ja-JP" altLang="en-US" sz="3600" dirty="0">
                <a:solidFill>
                  <a:srgbClr val="FF0000"/>
                </a:solidFill>
              </a:rPr>
              <a:t>活用</a:t>
            </a:r>
          </a:p>
        </p:txBody>
      </p:sp>
      <p:sp>
        <p:nvSpPr>
          <p:cNvPr id="11" name="円/楕円 10"/>
          <p:cNvSpPr/>
          <p:nvPr/>
        </p:nvSpPr>
        <p:spPr>
          <a:xfrm>
            <a:off x="8548358" y="86264"/>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人流の法則性の</a:t>
            </a:r>
            <a:r>
              <a:rPr lang="ja-JP" altLang="en-US" sz="3600" dirty="0">
                <a:solidFill>
                  <a:schemeClr val="tx1"/>
                </a:solidFill>
              </a:rPr>
              <a:t>発見</a:t>
            </a: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61066" y="319179"/>
            <a:ext cx="1368152" cy="596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03712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9959715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9391</TotalTime>
  <Words>2819</Words>
  <Application>Microsoft Office PowerPoint</Application>
  <PresentationFormat>ワイド画面</PresentationFormat>
  <Paragraphs>203</Paragraphs>
  <Slides>42</Slides>
  <Notes>20</Notes>
  <HiddenSlides>1</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49" baseType="lpstr">
      <vt:lpstr>ＭＳ Ｐゴシック</vt:lpstr>
      <vt:lpstr>Roboto</vt:lpstr>
      <vt:lpstr>Arial</vt:lpstr>
      <vt:lpstr>Calibri</vt:lpstr>
      <vt:lpstr>Calibri Light</vt:lpstr>
      <vt:lpstr>Office テーマ</vt:lpstr>
      <vt:lpstr>スライド</vt:lpstr>
      <vt:lpstr>第六回 脳科学と観光  ～脳科学の進展が導く観光学研究の未来～</vt:lpstr>
      <vt:lpstr>政策論の対象としての「観光」とは？</vt:lpstr>
      <vt:lpstr>「非日常生活圏」から「日常圏」への接近</vt:lpstr>
      <vt:lpstr>観光関係法制度における 日常と非日常の接近(検証) </vt:lpstr>
      <vt:lpstr>人流　（ＨＵＭＡＮ　ＬＯＧＩＳＴＩＣＳ）の提唱</vt:lpstr>
      <vt:lpstr>g-コンテンツ協議会（委員長寺前） 観光ウェアラブル実証実験</vt:lpstr>
      <vt:lpstr>人流・観光マーケティング（１）</vt:lpstr>
      <vt:lpstr>人流・観光マーケティング（２）</vt:lpstr>
      <vt:lpstr>PowerPoint プレゼンテーション</vt:lpstr>
      <vt:lpstr>知覚と認知のメカニズムの解明と 観光学研究</vt:lpstr>
      <vt:lpstr>お化け坂</vt:lpstr>
      <vt:lpstr>都市錯視</vt:lpstr>
      <vt:lpstr>非言語情報処理</vt:lpstr>
      <vt:lpstr>　ウェアラブルデバイスによる観光学研究の構造改革</vt:lpstr>
      <vt:lpstr>ウェアラブル・デバイス</vt:lpstr>
      <vt:lpstr>感性</vt:lpstr>
      <vt:lpstr>実証実験 https://youtu.be/Sq4M3nvX6Io</vt:lpstr>
      <vt:lpstr>感性アナライザー</vt:lpstr>
      <vt:lpstr>個性の発揮、刺激と絵画</vt:lpstr>
      <vt:lpstr>贋作も話題になれば、本物を超える</vt:lpstr>
      <vt:lpstr>デイトン方式</vt:lpstr>
      <vt:lpstr>PowerPoint プレゼンテーション</vt:lpstr>
      <vt:lpstr>「錯覚観光」ビジネス 　久米島おばけ坂、都市錯視</vt:lpstr>
      <vt:lpstr>ヴァーチャル観光　</vt:lpstr>
      <vt:lpstr>PowerPoint プレゼンテーション</vt:lpstr>
      <vt:lpstr>「ぬいぐるみ旅行代理」秘かな人気</vt:lpstr>
      <vt:lpstr>ジェミノイドと身体感覚の転移</vt:lpstr>
      <vt:lpstr>身体感覚の転移</vt:lpstr>
      <vt:lpstr>坂網猟師の感覚</vt:lpstr>
      <vt:lpstr>「streetview」</vt:lpstr>
      <vt:lpstr>知覚と認知のメカニズムの解明</vt:lpstr>
      <vt:lpstr>「受動意識仮説」の始まり</vt:lpstr>
      <vt:lpstr>受動意識仮説</vt:lpstr>
      <vt:lpstr>情感＝情動+感情</vt:lpstr>
      <vt:lpstr>「感情」は何故あるのか</vt:lpstr>
      <vt:lpstr>心とは何か</vt:lpstr>
      <vt:lpstr>意識の統合情報理論</vt:lpstr>
      <vt:lpstr>一元論と二元論</vt:lpstr>
      <vt:lpstr>意識の数式化</vt:lpstr>
      <vt:lpstr>言語間の壁を取り払う</vt:lpstr>
      <vt:lpstr>PowerPoint プレゼンテーション</vt:lpstr>
      <vt:lpstr>脳観光学の誕生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ピカソの贋作は本物を超えれるか？　「人流」の提唱</dc:title>
  <dc:creator>寺前秀一</dc:creator>
  <cp:lastModifiedBy>寺前秀一</cp:lastModifiedBy>
  <cp:revision>55</cp:revision>
  <dcterms:created xsi:type="dcterms:W3CDTF">2016-01-08T09:04:39Z</dcterms:created>
  <dcterms:modified xsi:type="dcterms:W3CDTF">2016-07-29T06:10:20Z</dcterms:modified>
</cp:coreProperties>
</file>